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notesMasterIdLst>
    <p:notesMasterId r:id="rId18"/>
  </p:notesMasterIdLst>
  <p:sldIdLst>
    <p:sldId id="366" r:id="rId5"/>
    <p:sldId id="666" r:id="rId6"/>
    <p:sldId id="655" r:id="rId7"/>
    <p:sldId id="656" r:id="rId8"/>
    <p:sldId id="657" r:id="rId9"/>
    <p:sldId id="658" r:id="rId10"/>
    <p:sldId id="659" r:id="rId11"/>
    <p:sldId id="660" r:id="rId12"/>
    <p:sldId id="662" r:id="rId13"/>
    <p:sldId id="663" r:id="rId14"/>
    <p:sldId id="664" r:id="rId15"/>
    <p:sldId id="665" r:id="rId16"/>
    <p:sldId id="321" r:id="rId1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slides" id="{F740CA92-E581-4F60-8422-D677BAE783F9}">
          <p14:sldIdLst>
            <p14:sldId id="366"/>
            <p14:sldId id="666"/>
            <p14:sldId id="655"/>
            <p14:sldId id="656"/>
            <p14:sldId id="657"/>
            <p14:sldId id="658"/>
            <p14:sldId id="659"/>
            <p14:sldId id="660"/>
            <p14:sldId id="662"/>
            <p14:sldId id="663"/>
            <p14:sldId id="664"/>
            <p14:sldId id="665"/>
            <p14:sldId id="321"/>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C301"/>
    <a:srgbClr val="FFFF01"/>
    <a:srgbClr val="05385F"/>
    <a:srgbClr val="D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E264CC-0F4B-4AB7-B93F-A2DA959083E5}" v="29" dt="2023-03-28T16:09:45.9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89" autoAdjust="0"/>
    <p:restoredTop sz="94660"/>
  </p:normalViewPr>
  <p:slideViewPr>
    <p:cSldViewPr snapToGrid="0" snapToObjects="1">
      <p:cViewPr varScale="1">
        <p:scale>
          <a:sx n="142" d="100"/>
          <a:sy n="142" d="100"/>
        </p:scale>
        <p:origin x="318" y="126"/>
      </p:cViewPr>
      <p:guideLst>
        <p:guide orient="horz" pos="1620"/>
        <p:guide pos="2880"/>
      </p:guideLst>
    </p:cSldViewPr>
  </p:slideViewPr>
  <p:notesTextViewPr>
    <p:cViewPr>
      <p:scale>
        <a:sx n="100" d="100"/>
        <a:sy n="100" d="100"/>
      </p:scale>
      <p:origin x="0" y="0"/>
    </p:cViewPr>
  </p:notesTextViewPr>
  <p:sorterViewPr>
    <p:cViewPr>
      <p:scale>
        <a:sx n="149" d="100"/>
        <a:sy n="14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os, Jemimah" userId="1dfe4ea7-ef45-47ac-a171-ccb93eb7db6b" providerId="ADAL" clId="{6FE264CC-0F4B-4AB7-B93F-A2DA959083E5}"/>
    <pc:docChg chg="undo custSel addSld delSld modSld delSection modSection">
      <pc:chgData name="Amos, Jemimah" userId="1dfe4ea7-ef45-47ac-a171-ccb93eb7db6b" providerId="ADAL" clId="{6FE264CC-0F4B-4AB7-B93F-A2DA959083E5}" dt="2023-03-28T16:15:06.584" v="393" actId="478"/>
      <pc:docMkLst>
        <pc:docMk/>
      </pc:docMkLst>
      <pc:sldChg chg="addSp delSp modSp del mod">
        <pc:chgData name="Amos, Jemimah" userId="1dfe4ea7-ef45-47ac-a171-ccb93eb7db6b" providerId="ADAL" clId="{6FE264CC-0F4B-4AB7-B93F-A2DA959083E5}" dt="2023-03-28T16:07:32.897" v="336" actId="2696"/>
        <pc:sldMkLst>
          <pc:docMk/>
          <pc:sldMk cId="562158032" sldId="256"/>
        </pc:sldMkLst>
        <pc:spChg chg="del">
          <ac:chgData name="Amos, Jemimah" userId="1dfe4ea7-ef45-47ac-a171-ccb93eb7db6b" providerId="ADAL" clId="{6FE264CC-0F4B-4AB7-B93F-A2DA959083E5}" dt="2023-03-27T13:35:58.871" v="12" actId="478"/>
          <ac:spMkLst>
            <pc:docMk/>
            <pc:sldMk cId="562158032" sldId="256"/>
            <ac:spMk id="2" creationId="{00000000-0000-0000-0000-000000000000}"/>
          </ac:spMkLst>
        </pc:spChg>
        <pc:spChg chg="del mod">
          <ac:chgData name="Amos, Jemimah" userId="1dfe4ea7-ef45-47ac-a171-ccb93eb7db6b" providerId="ADAL" clId="{6FE264CC-0F4B-4AB7-B93F-A2DA959083E5}" dt="2023-03-27T13:36:02.343" v="13" actId="478"/>
          <ac:spMkLst>
            <pc:docMk/>
            <pc:sldMk cId="562158032" sldId="256"/>
            <ac:spMk id="3" creationId="{00000000-0000-0000-0000-000000000000}"/>
          </ac:spMkLst>
        </pc:spChg>
        <pc:spChg chg="mod">
          <ac:chgData name="Amos, Jemimah" userId="1dfe4ea7-ef45-47ac-a171-ccb93eb7db6b" providerId="ADAL" clId="{6FE264CC-0F4B-4AB7-B93F-A2DA959083E5}" dt="2023-03-28T12:52:18.821" v="148" actId="1076"/>
          <ac:spMkLst>
            <pc:docMk/>
            <pc:sldMk cId="562158032" sldId="256"/>
            <ac:spMk id="4" creationId="{00000000-0000-0000-0000-000000000000}"/>
          </ac:spMkLst>
        </pc:spChg>
        <pc:spChg chg="add del mod">
          <ac:chgData name="Amos, Jemimah" userId="1dfe4ea7-ef45-47ac-a171-ccb93eb7db6b" providerId="ADAL" clId="{6FE264CC-0F4B-4AB7-B93F-A2DA959083E5}" dt="2023-03-27T13:36:07.254" v="14" actId="478"/>
          <ac:spMkLst>
            <pc:docMk/>
            <pc:sldMk cId="562158032" sldId="256"/>
            <ac:spMk id="6" creationId="{309EB0CA-8888-CC36-68AD-42F38F68B0E4}"/>
          </ac:spMkLst>
        </pc:spChg>
      </pc:sldChg>
      <pc:sldChg chg="addSp delSp modSp del mod">
        <pc:chgData name="Amos, Jemimah" userId="1dfe4ea7-ef45-47ac-a171-ccb93eb7db6b" providerId="ADAL" clId="{6FE264CC-0F4B-4AB7-B93F-A2DA959083E5}" dt="2023-03-28T16:08:14.247" v="338" actId="2696"/>
        <pc:sldMkLst>
          <pc:docMk/>
          <pc:sldMk cId="1623773183" sldId="257"/>
        </pc:sldMkLst>
        <pc:spChg chg="del">
          <ac:chgData name="Amos, Jemimah" userId="1dfe4ea7-ef45-47ac-a171-ccb93eb7db6b" providerId="ADAL" clId="{6FE264CC-0F4B-4AB7-B93F-A2DA959083E5}" dt="2023-03-28T12:38:24.110" v="69" actId="478"/>
          <ac:spMkLst>
            <pc:docMk/>
            <pc:sldMk cId="1623773183" sldId="257"/>
            <ac:spMk id="2" creationId="{00000000-0000-0000-0000-000000000000}"/>
          </ac:spMkLst>
        </pc:spChg>
        <pc:spChg chg="del">
          <ac:chgData name="Amos, Jemimah" userId="1dfe4ea7-ef45-47ac-a171-ccb93eb7db6b" providerId="ADAL" clId="{6FE264CC-0F4B-4AB7-B93F-A2DA959083E5}" dt="2023-03-28T12:34:28.161" v="31" actId="478"/>
          <ac:spMkLst>
            <pc:docMk/>
            <pc:sldMk cId="1623773183" sldId="257"/>
            <ac:spMk id="3" creationId="{00000000-0000-0000-0000-000000000000}"/>
          </ac:spMkLst>
        </pc:spChg>
        <pc:spChg chg="add mod">
          <ac:chgData name="Amos, Jemimah" userId="1dfe4ea7-ef45-47ac-a171-ccb93eb7db6b" providerId="ADAL" clId="{6FE264CC-0F4B-4AB7-B93F-A2DA959083E5}" dt="2023-03-28T12:38:42.801" v="74" actId="207"/>
          <ac:spMkLst>
            <pc:docMk/>
            <pc:sldMk cId="1623773183" sldId="257"/>
            <ac:spMk id="5" creationId="{7F0FC477-54EE-59D4-41ED-543B08AD8F7E}"/>
          </ac:spMkLst>
        </pc:spChg>
        <pc:spChg chg="add mod">
          <ac:chgData name="Amos, Jemimah" userId="1dfe4ea7-ef45-47ac-a171-ccb93eb7db6b" providerId="ADAL" clId="{6FE264CC-0F4B-4AB7-B93F-A2DA959083E5}" dt="2023-03-28T14:11:29.121" v="232" actId="2711"/>
          <ac:spMkLst>
            <pc:docMk/>
            <pc:sldMk cId="1623773183" sldId="257"/>
            <ac:spMk id="7" creationId="{914D6B3A-86D9-AFA5-39FD-F24748B034EC}"/>
          </ac:spMkLst>
        </pc:spChg>
        <pc:spChg chg="add del mod">
          <ac:chgData name="Amos, Jemimah" userId="1dfe4ea7-ef45-47ac-a171-ccb93eb7db6b" providerId="ADAL" clId="{6FE264CC-0F4B-4AB7-B93F-A2DA959083E5}" dt="2023-03-28T12:40:17.243" v="87" actId="478"/>
          <ac:spMkLst>
            <pc:docMk/>
            <pc:sldMk cId="1623773183" sldId="257"/>
            <ac:spMk id="8" creationId="{7F875BE6-69EF-6BFA-03FB-38832EB424CC}"/>
          </ac:spMkLst>
        </pc:spChg>
        <pc:spChg chg="add del mod">
          <ac:chgData name="Amos, Jemimah" userId="1dfe4ea7-ef45-47ac-a171-ccb93eb7db6b" providerId="ADAL" clId="{6FE264CC-0F4B-4AB7-B93F-A2DA959083E5}" dt="2023-03-28T12:38:26.201" v="72" actId="478"/>
          <ac:spMkLst>
            <pc:docMk/>
            <pc:sldMk cId="1623773183" sldId="257"/>
            <ac:spMk id="10" creationId="{3A897C83-B524-70EE-0E5C-0DDA63B640CE}"/>
          </ac:spMkLst>
        </pc:spChg>
        <pc:spChg chg="add mod">
          <ac:chgData name="Amos, Jemimah" userId="1dfe4ea7-ef45-47ac-a171-ccb93eb7db6b" providerId="ADAL" clId="{6FE264CC-0F4B-4AB7-B93F-A2DA959083E5}" dt="2023-03-28T12:51:30.261" v="146"/>
          <ac:spMkLst>
            <pc:docMk/>
            <pc:sldMk cId="1623773183" sldId="257"/>
            <ac:spMk id="12" creationId="{E4DBC739-277A-AA2C-708A-1FB61DC18BD0}"/>
          </ac:spMkLst>
        </pc:spChg>
        <pc:spChg chg="add del mod">
          <ac:chgData name="Amos, Jemimah" userId="1dfe4ea7-ef45-47ac-a171-ccb93eb7db6b" providerId="ADAL" clId="{6FE264CC-0F4B-4AB7-B93F-A2DA959083E5}" dt="2023-03-28T12:42:41.871" v="97" actId="11529"/>
          <ac:spMkLst>
            <pc:docMk/>
            <pc:sldMk cId="1623773183" sldId="257"/>
            <ac:spMk id="13" creationId="{B6AA4C6D-928B-D63A-4AFA-7871094667B5}"/>
          </ac:spMkLst>
        </pc:spChg>
        <pc:spChg chg="add mod">
          <ac:chgData name="Amos, Jemimah" userId="1dfe4ea7-ef45-47ac-a171-ccb93eb7db6b" providerId="ADAL" clId="{6FE264CC-0F4B-4AB7-B93F-A2DA959083E5}" dt="2023-03-28T12:44:48.300" v="109" actId="255"/>
          <ac:spMkLst>
            <pc:docMk/>
            <pc:sldMk cId="1623773183" sldId="257"/>
            <ac:spMk id="15" creationId="{8F0688C8-16F8-D412-64C7-192FB8F47751}"/>
          </ac:spMkLst>
        </pc:spChg>
        <pc:spChg chg="add mod">
          <ac:chgData name="Amos, Jemimah" userId="1dfe4ea7-ef45-47ac-a171-ccb93eb7db6b" providerId="ADAL" clId="{6FE264CC-0F4B-4AB7-B93F-A2DA959083E5}" dt="2023-03-28T12:45:54.985" v="119" actId="1076"/>
          <ac:spMkLst>
            <pc:docMk/>
            <pc:sldMk cId="1623773183" sldId="257"/>
            <ac:spMk id="16" creationId="{DB6288EA-5500-A442-5633-C7C7CFFEFE76}"/>
          </ac:spMkLst>
        </pc:spChg>
        <pc:spChg chg="add mod">
          <ac:chgData name="Amos, Jemimah" userId="1dfe4ea7-ef45-47ac-a171-ccb93eb7db6b" providerId="ADAL" clId="{6FE264CC-0F4B-4AB7-B93F-A2DA959083E5}" dt="2023-03-28T12:45:49.921" v="118" actId="1076"/>
          <ac:spMkLst>
            <pc:docMk/>
            <pc:sldMk cId="1623773183" sldId="257"/>
            <ac:spMk id="17" creationId="{51046C51-1116-EB41-7034-C56BA05578B6}"/>
          </ac:spMkLst>
        </pc:spChg>
        <pc:spChg chg="add mod">
          <ac:chgData name="Amos, Jemimah" userId="1dfe4ea7-ef45-47ac-a171-ccb93eb7db6b" providerId="ADAL" clId="{6FE264CC-0F4B-4AB7-B93F-A2DA959083E5}" dt="2023-03-28T12:46:02.033" v="120" actId="1076"/>
          <ac:spMkLst>
            <pc:docMk/>
            <pc:sldMk cId="1623773183" sldId="257"/>
            <ac:spMk id="19" creationId="{F850BB8A-37CA-A63F-9B1A-2A495D31ECE1}"/>
          </ac:spMkLst>
        </pc:spChg>
        <pc:spChg chg="add mod">
          <ac:chgData name="Amos, Jemimah" userId="1dfe4ea7-ef45-47ac-a171-ccb93eb7db6b" providerId="ADAL" clId="{6FE264CC-0F4B-4AB7-B93F-A2DA959083E5}" dt="2023-03-28T12:47:20.558" v="129" actId="20577"/>
          <ac:spMkLst>
            <pc:docMk/>
            <pc:sldMk cId="1623773183" sldId="257"/>
            <ac:spMk id="21" creationId="{93361738-BB1B-F35F-1981-77BE15F67D90}"/>
          </ac:spMkLst>
        </pc:spChg>
        <pc:spChg chg="add mod">
          <ac:chgData name="Amos, Jemimah" userId="1dfe4ea7-ef45-47ac-a171-ccb93eb7db6b" providerId="ADAL" clId="{6FE264CC-0F4B-4AB7-B93F-A2DA959083E5}" dt="2023-03-28T14:11:41.749" v="233" actId="2711"/>
          <ac:spMkLst>
            <pc:docMk/>
            <pc:sldMk cId="1623773183" sldId="257"/>
            <ac:spMk id="23" creationId="{4F976D6B-2B43-21D6-9032-5987A5D5EF78}"/>
          </ac:spMkLst>
        </pc:spChg>
        <pc:picChg chg="add del">
          <ac:chgData name="Amos, Jemimah" userId="1dfe4ea7-ef45-47ac-a171-ccb93eb7db6b" providerId="ADAL" clId="{6FE264CC-0F4B-4AB7-B93F-A2DA959083E5}" dt="2023-03-27T13:37:23.976" v="24"/>
          <ac:picMkLst>
            <pc:docMk/>
            <pc:sldMk cId="1623773183" sldId="257"/>
            <ac:picMk id="4" creationId="{F0C8E055-7CB2-56C9-3303-1FDF8093E70B}"/>
          </ac:picMkLst>
        </pc:picChg>
      </pc:sldChg>
      <pc:sldChg chg="del">
        <pc:chgData name="Amos, Jemimah" userId="1dfe4ea7-ef45-47ac-a171-ccb93eb7db6b" providerId="ADAL" clId="{6FE264CC-0F4B-4AB7-B93F-A2DA959083E5}" dt="2023-03-28T16:08:14.247" v="338" actId="2696"/>
        <pc:sldMkLst>
          <pc:docMk/>
          <pc:sldMk cId="1604245318" sldId="258"/>
        </pc:sldMkLst>
      </pc:sldChg>
      <pc:sldChg chg="addSp modSp new del mod">
        <pc:chgData name="Amos, Jemimah" userId="1dfe4ea7-ef45-47ac-a171-ccb93eb7db6b" providerId="ADAL" clId="{6FE264CC-0F4B-4AB7-B93F-A2DA959083E5}" dt="2023-03-28T16:08:14.247" v="338" actId="2696"/>
        <pc:sldMkLst>
          <pc:docMk/>
          <pc:sldMk cId="788757190" sldId="259"/>
        </pc:sldMkLst>
        <pc:spChg chg="mod">
          <ac:chgData name="Amos, Jemimah" userId="1dfe4ea7-ef45-47ac-a171-ccb93eb7db6b" providerId="ADAL" clId="{6FE264CC-0F4B-4AB7-B93F-A2DA959083E5}" dt="2023-03-28T12:52:50.743" v="150"/>
          <ac:spMkLst>
            <pc:docMk/>
            <pc:sldMk cId="788757190" sldId="259"/>
            <ac:spMk id="3" creationId="{EC67FCC9-D6AF-0AD2-DFB2-1E0160A19D28}"/>
          </ac:spMkLst>
        </pc:spChg>
        <pc:spChg chg="mod">
          <ac:chgData name="Amos, Jemimah" userId="1dfe4ea7-ef45-47ac-a171-ccb93eb7db6b" providerId="ADAL" clId="{6FE264CC-0F4B-4AB7-B93F-A2DA959083E5}" dt="2023-03-28T12:52:50.743" v="150"/>
          <ac:spMkLst>
            <pc:docMk/>
            <pc:sldMk cId="788757190" sldId="259"/>
            <ac:spMk id="5" creationId="{347537F9-E1E9-ACF2-683F-277749410724}"/>
          </ac:spMkLst>
        </pc:spChg>
        <pc:spChg chg="mod">
          <ac:chgData name="Amos, Jemimah" userId="1dfe4ea7-ef45-47ac-a171-ccb93eb7db6b" providerId="ADAL" clId="{6FE264CC-0F4B-4AB7-B93F-A2DA959083E5}" dt="2023-03-28T12:52:50.743" v="150"/>
          <ac:spMkLst>
            <pc:docMk/>
            <pc:sldMk cId="788757190" sldId="259"/>
            <ac:spMk id="6" creationId="{DB6263EE-68E5-95CD-8407-6371F18A6D2A}"/>
          </ac:spMkLst>
        </pc:spChg>
        <pc:spChg chg="mod">
          <ac:chgData name="Amos, Jemimah" userId="1dfe4ea7-ef45-47ac-a171-ccb93eb7db6b" providerId="ADAL" clId="{6FE264CC-0F4B-4AB7-B93F-A2DA959083E5}" dt="2023-03-28T12:52:50.743" v="150"/>
          <ac:spMkLst>
            <pc:docMk/>
            <pc:sldMk cId="788757190" sldId="259"/>
            <ac:spMk id="7" creationId="{4EAF3D13-DC06-0E59-A309-25A66A7F39AC}"/>
          </ac:spMkLst>
        </pc:spChg>
        <pc:spChg chg="mod">
          <ac:chgData name="Amos, Jemimah" userId="1dfe4ea7-ef45-47ac-a171-ccb93eb7db6b" providerId="ADAL" clId="{6FE264CC-0F4B-4AB7-B93F-A2DA959083E5}" dt="2023-03-28T12:52:50.743" v="150"/>
          <ac:spMkLst>
            <pc:docMk/>
            <pc:sldMk cId="788757190" sldId="259"/>
            <ac:spMk id="8" creationId="{22DFA9BC-26EF-A8E6-05D3-041B310AD55E}"/>
          </ac:spMkLst>
        </pc:spChg>
        <pc:spChg chg="mod">
          <ac:chgData name="Amos, Jemimah" userId="1dfe4ea7-ef45-47ac-a171-ccb93eb7db6b" providerId="ADAL" clId="{6FE264CC-0F4B-4AB7-B93F-A2DA959083E5}" dt="2023-03-28T12:52:50.743" v="150"/>
          <ac:spMkLst>
            <pc:docMk/>
            <pc:sldMk cId="788757190" sldId="259"/>
            <ac:spMk id="9" creationId="{A91EF5B7-E3FA-6AC0-23C8-4C9F9AAFB351}"/>
          </ac:spMkLst>
        </pc:spChg>
        <pc:spChg chg="mod">
          <ac:chgData name="Amos, Jemimah" userId="1dfe4ea7-ef45-47ac-a171-ccb93eb7db6b" providerId="ADAL" clId="{6FE264CC-0F4B-4AB7-B93F-A2DA959083E5}" dt="2023-03-28T12:52:50.743" v="150"/>
          <ac:spMkLst>
            <pc:docMk/>
            <pc:sldMk cId="788757190" sldId="259"/>
            <ac:spMk id="10" creationId="{F48D60FF-C27A-A470-797C-E09CFA78B054}"/>
          </ac:spMkLst>
        </pc:spChg>
        <pc:spChg chg="mod">
          <ac:chgData name="Amos, Jemimah" userId="1dfe4ea7-ef45-47ac-a171-ccb93eb7db6b" providerId="ADAL" clId="{6FE264CC-0F4B-4AB7-B93F-A2DA959083E5}" dt="2023-03-28T12:52:50.743" v="150"/>
          <ac:spMkLst>
            <pc:docMk/>
            <pc:sldMk cId="788757190" sldId="259"/>
            <ac:spMk id="11" creationId="{7B9D0582-5785-3265-D7F2-53C79A0758A4}"/>
          </ac:spMkLst>
        </pc:spChg>
        <pc:spChg chg="mod">
          <ac:chgData name="Amos, Jemimah" userId="1dfe4ea7-ef45-47ac-a171-ccb93eb7db6b" providerId="ADAL" clId="{6FE264CC-0F4B-4AB7-B93F-A2DA959083E5}" dt="2023-03-28T12:52:50.743" v="150"/>
          <ac:spMkLst>
            <pc:docMk/>
            <pc:sldMk cId="788757190" sldId="259"/>
            <ac:spMk id="12" creationId="{DCA44314-C30A-7530-2940-9B97149FA8EC}"/>
          </ac:spMkLst>
        </pc:spChg>
        <pc:spChg chg="mod">
          <ac:chgData name="Amos, Jemimah" userId="1dfe4ea7-ef45-47ac-a171-ccb93eb7db6b" providerId="ADAL" clId="{6FE264CC-0F4B-4AB7-B93F-A2DA959083E5}" dt="2023-03-28T12:52:50.743" v="150"/>
          <ac:spMkLst>
            <pc:docMk/>
            <pc:sldMk cId="788757190" sldId="259"/>
            <ac:spMk id="13" creationId="{F3FFAAED-F46F-0847-E51F-D98F8B4F5B09}"/>
          </ac:spMkLst>
        </pc:spChg>
        <pc:spChg chg="mod">
          <ac:chgData name="Amos, Jemimah" userId="1dfe4ea7-ef45-47ac-a171-ccb93eb7db6b" providerId="ADAL" clId="{6FE264CC-0F4B-4AB7-B93F-A2DA959083E5}" dt="2023-03-28T12:52:50.743" v="150"/>
          <ac:spMkLst>
            <pc:docMk/>
            <pc:sldMk cId="788757190" sldId="259"/>
            <ac:spMk id="14" creationId="{C7245F31-B054-6C6E-8BCE-9D97BE380E1A}"/>
          </ac:spMkLst>
        </pc:spChg>
        <pc:spChg chg="mod">
          <ac:chgData name="Amos, Jemimah" userId="1dfe4ea7-ef45-47ac-a171-ccb93eb7db6b" providerId="ADAL" clId="{6FE264CC-0F4B-4AB7-B93F-A2DA959083E5}" dt="2023-03-28T12:52:50.743" v="150"/>
          <ac:spMkLst>
            <pc:docMk/>
            <pc:sldMk cId="788757190" sldId="259"/>
            <ac:spMk id="15" creationId="{E7F73DF4-614A-27D4-E4DA-1BE5034FC249}"/>
          </ac:spMkLst>
        </pc:spChg>
        <pc:spChg chg="add mod">
          <ac:chgData name="Amos, Jemimah" userId="1dfe4ea7-ef45-47ac-a171-ccb93eb7db6b" providerId="ADAL" clId="{6FE264CC-0F4B-4AB7-B93F-A2DA959083E5}" dt="2023-03-28T12:55:29.733" v="163" actId="255"/>
          <ac:spMkLst>
            <pc:docMk/>
            <pc:sldMk cId="788757190" sldId="259"/>
            <ac:spMk id="17" creationId="{07C066AB-18F6-3995-882B-08BD4013D1D7}"/>
          </ac:spMkLst>
        </pc:spChg>
        <pc:spChg chg="add mod">
          <ac:chgData name="Amos, Jemimah" userId="1dfe4ea7-ef45-47ac-a171-ccb93eb7db6b" providerId="ADAL" clId="{6FE264CC-0F4B-4AB7-B93F-A2DA959083E5}" dt="2023-03-28T12:54:57.317" v="158" actId="1076"/>
          <ac:spMkLst>
            <pc:docMk/>
            <pc:sldMk cId="788757190" sldId="259"/>
            <ac:spMk id="18" creationId="{9B2C1699-66F3-92EB-1875-0A9D081DC3B7}"/>
          </ac:spMkLst>
        </pc:spChg>
        <pc:spChg chg="add mod">
          <ac:chgData name="Amos, Jemimah" userId="1dfe4ea7-ef45-47ac-a171-ccb93eb7db6b" providerId="ADAL" clId="{6FE264CC-0F4B-4AB7-B93F-A2DA959083E5}" dt="2023-03-28T14:10:05.330" v="231" actId="20577"/>
          <ac:spMkLst>
            <pc:docMk/>
            <pc:sldMk cId="788757190" sldId="259"/>
            <ac:spMk id="20" creationId="{678BFF8C-B216-4BF3-C498-52FCE645187E}"/>
          </ac:spMkLst>
        </pc:spChg>
        <pc:spChg chg="add mod">
          <ac:chgData name="Amos, Jemimah" userId="1dfe4ea7-ef45-47ac-a171-ccb93eb7db6b" providerId="ADAL" clId="{6FE264CC-0F4B-4AB7-B93F-A2DA959083E5}" dt="2023-03-28T12:58:50.906" v="186" actId="1076"/>
          <ac:spMkLst>
            <pc:docMk/>
            <pc:sldMk cId="788757190" sldId="259"/>
            <ac:spMk id="22" creationId="{D00B615E-0A31-C753-832F-2705F2128A1F}"/>
          </ac:spMkLst>
        </pc:spChg>
        <pc:spChg chg="add mod">
          <ac:chgData name="Amos, Jemimah" userId="1dfe4ea7-ef45-47ac-a171-ccb93eb7db6b" providerId="ADAL" clId="{6FE264CC-0F4B-4AB7-B93F-A2DA959083E5}" dt="2023-03-28T14:09:26.659" v="229" actId="948"/>
          <ac:spMkLst>
            <pc:docMk/>
            <pc:sldMk cId="788757190" sldId="259"/>
            <ac:spMk id="25" creationId="{F2804439-F1E5-84F3-0533-CA4229F482D1}"/>
          </ac:spMkLst>
        </pc:spChg>
        <pc:spChg chg="add mod">
          <ac:chgData name="Amos, Jemimah" userId="1dfe4ea7-ef45-47ac-a171-ccb93eb7db6b" providerId="ADAL" clId="{6FE264CC-0F4B-4AB7-B93F-A2DA959083E5}" dt="2023-03-28T14:12:21.134" v="237" actId="1076"/>
          <ac:spMkLst>
            <pc:docMk/>
            <pc:sldMk cId="788757190" sldId="259"/>
            <ac:spMk id="27" creationId="{00DFC477-9C26-49F0-6F8A-07CD0BEAB534}"/>
          </ac:spMkLst>
        </pc:spChg>
        <pc:spChg chg="add mod">
          <ac:chgData name="Amos, Jemimah" userId="1dfe4ea7-ef45-47ac-a171-ccb93eb7db6b" providerId="ADAL" clId="{6FE264CC-0F4B-4AB7-B93F-A2DA959083E5}" dt="2023-03-28T14:12:37.350" v="239" actId="1076"/>
          <ac:spMkLst>
            <pc:docMk/>
            <pc:sldMk cId="788757190" sldId="259"/>
            <ac:spMk id="28" creationId="{F51501FA-5028-908A-0768-F09992180A3D}"/>
          </ac:spMkLst>
        </pc:spChg>
        <pc:spChg chg="add mod">
          <ac:chgData name="Amos, Jemimah" userId="1dfe4ea7-ef45-47ac-a171-ccb93eb7db6b" providerId="ADAL" clId="{6FE264CC-0F4B-4AB7-B93F-A2DA959083E5}" dt="2023-03-28T14:15:06.764" v="267" actId="948"/>
          <ac:spMkLst>
            <pc:docMk/>
            <pc:sldMk cId="788757190" sldId="259"/>
            <ac:spMk id="30" creationId="{D5528BAB-52B2-CD3F-5AEE-35DF204C192C}"/>
          </ac:spMkLst>
        </pc:spChg>
        <pc:grpChg chg="add mod">
          <ac:chgData name="Amos, Jemimah" userId="1dfe4ea7-ef45-47ac-a171-ccb93eb7db6b" providerId="ADAL" clId="{6FE264CC-0F4B-4AB7-B93F-A2DA959083E5}" dt="2023-03-28T12:53:16.150" v="154" actId="14100"/>
          <ac:grpSpMkLst>
            <pc:docMk/>
            <pc:sldMk cId="788757190" sldId="259"/>
            <ac:grpSpMk id="2" creationId="{0DD3C71B-1134-F942-0976-B3C1C94AAFB7}"/>
          </ac:grpSpMkLst>
        </pc:grpChg>
        <pc:grpChg chg="mod">
          <ac:chgData name="Amos, Jemimah" userId="1dfe4ea7-ef45-47ac-a171-ccb93eb7db6b" providerId="ADAL" clId="{6FE264CC-0F4B-4AB7-B93F-A2DA959083E5}" dt="2023-03-28T12:52:50.743" v="150"/>
          <ac:grpSpMkLst>
            <pc:docMk/>
            <pc:sldMk cId="788757190" sldId="259"/>
            <ac:grpSpMk id="4" creationId="{43D0687D-5466-047E-F027-5BBE38C27127}"/>
          </ac:grpSpMkLst>
        </pc:grpChg>
        <pc:picChg chg="add mod">
          <ac:chgData name="Amos, Jemimah" userId="1dfe4ea7-ef45-47ac-a171-ccb93eb7db6b" providerId="ADAL" clId="{6FE264CC-0F4B-4AB7-B93F-A2DA959083E5}" dt="2023-03-28T12:58:59.922" v="187" actId="1076"/>
          <ac:picMkLst>
            <pc:docMk/>
            <pc:sldMk cId="788757190" sldId="259"/>
            <ac:picMk id="23" creationId="{C64BABC2-4F28-5DD5-5F33-22C19F731F3A}"/>
          </ac:picMkLst>
        </pc:picChg>
      </pc:sldChg>
      <pc:sldChg chg="add del">
        <pc:chgData name="Amos, Jemimah" userId="1dfe4ea7-ef45-47ac-a171-ccb93eb7db6b" providerId="ADAL" clId="{6FE264CC-0F4B-4AB7-B93F-A2DA959083E5}" dt="2023-03-28T14:15:26.617" v="269" actId="2696"/>
        <pc:sldMkLst>
          <pc:docMk/>
          <pc:sldMk cId="1573904149" sldId="260"/>
        </pc:sldMkLst>
      </pc:sldChg>
      <pc:sldChg chg="addSp modSp new del mod">
        <pc:chgData name="Amos, Jemimah" userId="1dfe4ea7-ef45-47ac-a171-ccb93eb7db6b" providerId="ADAL" clId="{6FE264CC-0F4B-4AB7-B93F-A2DA959083E5}" dt="2023-03-28T16:08:14.247" v="338" actId="2696"/>
        <pc:sldMkLst>
          <pc:docMk/>
          <pc:sldMk cId="4195381529" sldId="260"/>
        </pc:sldMkLst>
        <pc:spChg chg="mod">
          <ac:chgData name="Amos, Jemimah" userId="1dfe4ea7-ef45-47ac-a171-ccb93eb7db6b" providerId="ADAL" clId="{6FE264CC-0F4B-4AB7-B93F-A2DA959083E5}" dt="2023-03-28T14:16:19.829" v="271"/>
          <ac:spMkLst>
            <pc:docMk/>
            <pc:sldMk cId="4195381529" sldId="260"/>
            <ac:spMk id="3" creationId="{3A0327A1-DA13-D9BB-4238-5E78200AE0E1}"/>
          </ac:spMkLst>
        </pc:spChg>
        <pc:spChg chg="mod">
          <ac:chgData name="Amos, Jemimah" userId="1dfe4ea7-ef45-47ac-a171-ccb93eb7db6b" providerId="ADAL" clId="{6FE264CC-0F4B-4AB7-B93F-A2DA959083E5}" dt="2023-03-28T14:16:19.829" v="271"/>
          <ac:spMkLst>
            <pc:docMk/>
            <pc:sldMk cId="4195381529" sldId="260"/>
            <ac:spMk id="5" creationId="{550AA127-F3C9-EFDE-0177-B33F94E4F02B}"/>
          </ac:spMkLst>
        </pc:spChg>
        <pc:spChg chg="mod">
          <ac:chgData name="Amos, Jemimah" userId="1dfe4ea7-ef45-47ac-a171-ccb93eb7db6b" providerId="ADAL" clId="{6FE264CC-0F4B-4AB7-B93F-A2DA959083E5}" dt="2023-03-28T14:16:19.829" v="271"/>
          <ac:spMkLst>
            <pc:docMk/>
            <pc:sldMk cId="4195381529" sldId="260"/>
            <ac:spMk id="6" creationId="{7598653C-23E9-625B-8E25-E1922F3C02CA}"/>
          </ac:spMkLst>
        </pc:spChg>
        <pc:spChg chg="mod">
          <ac:chgData name="Amos, Jemimah" userId="1dfe4ea7-ef45-47ac-a171-ccb93eb7db6b" providerId="ADAL" clId="{6FE264CC-0F4B-4AB7-B93F-A2DA959083E5}" dt="2023-03-28T14:16:19.829" v="271"/>
          <ac:spMkLst>
            <pc:docMk/>
            <pc:sldMk cId="4195381529" sldId="260"/>
            <ac:spMk id="7" creationId="{1DCB617F-5299-599F-4506-77346B8B1CB7}"/>
          </ac:spMkLst>
        </pc:spChg>
        <pc:spChg chg="mod">
          <ac:chgData name="Amos, Jemimah" userId="1dfe4ea7-ef45-47ac-a171-ccb93eb7db6b" providerId="ADAL" clId="{6FE264CC-0F4B-4AB7-B93F-A2DA959083E5}" dt="2023-03-28T14:16:19.829" v="271"/>
          <ac:spMkLst>
            <pc:docMk/>
            <pc:sldMk cId="4195381529" sldId="260"/>
            <ac:spMk id="8" creationId="{1C6B9AA1-C18F-4D8B-1E45-6177732CA0F0}"/>
          </ac:spMkLst>
        </pc:spChg>
        <pc:spChg chg="mod">
          <ac:chgData name="Amos, Jemimah" userId="1dfe4ea7-ef45-47ac-a171-ccb93eb7db6b" providerId="ADAL" clId="{6FE264CC-0F4B-4AB7-B93F-A2DA959083E5}" dt="2023-03-28T14:16:19.829" v="271"/>
          <ac:spMkLst>
            <pc:docMk/>
            <pc:sldMk cId="4195381529" sldId="260"/>
            <ac:spMk id="9" creationId="{28DDF324-9FE8-D54F-698D-C847BF457267}"/>
          </ac:spMkLst>
        </pc:spChg>
        <pc:spChg chg="mod">
          <ac:chgData name="Amos, Jemimah" userId="1dfe4ea7-ef45-47ac-a171-ccb93eb7db6b" providerId="ADAL" clId="{6FE264CC-0F4B-4AB7-B93F-A2DA959083E5}" dt="2023-03-28T14:16:19.829" v="271"/>
          <ac:spMkLst>
            <pc:docMk/>
            <pc:sldMk cId="4195381529" sldId="260"/>
            <ac:spMk id="10" creationId="{9F3B7ABE-132F-7D5E-80EA-048526F6C873}"/>
          </ac:spMkLst>
        </pc:spChg>
        <pc:spChg chg="mod">
          <ac:chgData name="Amos, Jemimah" userId="1dfe4ea7-ef45-47ac-a171-ccb93eb7db6b" providerId="ADAL" clId="{6FE264CC-0F4B-4AB7-B93F-A2DA959083E5}" dt="2023-03-28T14:16:19.829" v="271"/>
          <ac:spMkLst>
            <pc:docMk/>
            <pc:sldMk cId="4195381529" sldId="260"/>
            <ac:spMk id="11" creationId="{D198A1B1-C2EC-5CDD-C0F8-39AA8273D32F}"/>
          </ac:spMkLst>
        </pc:spChg>
        <pc:spChg chg="mod">
          <ac:chgData name="Amos, Jemimah" userId="1dfe4ea7-ef45-47ac-a171-ccb93eb7db6b" providerId="ADAL" clId="{6FE264CC-0F4B-4AB7-B93F-A2DA959083E5}" dt="2023-03-28T14:16:19.829" v="271"/>
          <ac:spMkLst>
            <pc:docMk/>
            <pc:sldMk cId="4195381529" sldId="260"/>
            <ac:spMk id="12" creationId="{75D244FF-4404-6D5B-1A44-3D96BFB19A2A}"/>
          </ac:spMkLst>
        </pc:spChg>
        <pc:spChg chg="mod">
          <ac:chgData name="Amos, Jemimah" userId="1dfe4ea7-ef45-47ac-a171-ccb93eb7db6b" providerId="ADAL" clId="{6FE264CC-0F4B-4AB7-B93F-A2DA959083E5}" dt="2023-03-28T14:16:19.829" v="271"/>
          <ac:spMkLst>
            <pc:docMk/>
            <pc:sldMk cId="4195381529" sldId="260"/>
            <ac:spMk id="13" creationId="{3B4AE14A-2D8D-FF36-5C08-51B29B25496C}"/>
          </ac:spMkLst>
        </pc:spChg>
        <pc:spChg chg="mod">
          <ac:chgData name="Amos, Jemimah" userId="1dfe4ea7-ef45-47ac-a171-ccb93eb7db6b" providerId="ADAL" clId="{6FE264CC-0F4B-4AB7-B93F-A2DA959083E5}" dt="2023-03-28T14:16:19.829" v="271"/>
          <ac:spMkLst>
            <pc:docMk/>
            <pc:sldMk cId="4195381529" sldId="260"/>
            <ac:spMk id="14" creationId="{A5CC5318-C2FD-C6B2-D97F-662F949B4710}"/>
          </ac:spMkLst>
        </pc:spChg>
        <pc:spChg chg="mod">
          <ac:chgData name="Amos, Jemimah" userId="1dfe4ea7-ef45-47ac-a171-ccb93eb7db6b" providerId="ADAL" clId="{6FE264CC-0F4B-4AB7-B93F-A2DA959083E5}" dt="2023-03-28T14:16:19.829" v="271"/>
          <ac:spMkLst>
            <pc:docMk/>
            <pc:sldMk cId="4195381529" sldId="260"/>
            <ac:spMk id="15" creationId="{23B00FC9-829D-E9C3-D22A-BBF2533A240C}"/>
          </ac:spMkLst>
        </pc:spChg>
        <pc:spChg chg="add mod">
          <ac:chgData name="Amos, Jemimah" userId="1dfe4ea7-ef45-47ac-a171-ccb93eb7db6b" providerId="ADAL" clId="{6FE264CC-0F4B-4AB7-B93F-A2DA959083E5}" dt="2023-03-28T14:17:53.423" v="279" actId="255"/>
          <ac:spMkLst>
            <pc:docMk/>
            <pc:sldMk cId="4195381529" sldId="260"/>
            <ac:spMk id="17" creationId="{526D4C58-D039-D671-216F-2625E52FEDAD}"/>
          </ac:spMkLst>
        </pc:spChg>
        <pc:spChg chg="add mod">
          <ac:chgData name="Amos, Jemimah" userId="1dfe4ea7-ef45-47ac-a171-ccb93eb7db6b" providerId="ADAL" clId="{6FE264CC-0F4B-4AB7-B93F-A2DA959083E5}" dt="2023-03-28T14:23:33.605" v="324" actId="14100"/>
          <ac:spMkLst>
            <pc:docMk/>
            <pc:sldMk cId="4195381529" sldId="260"/>
            <ac:spMk id="18" creationId="{078FA3DE-AD3E-B694-BBA9-F91C741A117C}"/>
          </ac:spMkLst>
        </pc:spChg>
        <pc:spChg chg="add mod">
          <ac:chgData name="Amos, Jemimah" userId="1dfe4ea7-ef45-47ac-a171-ccb93eb7db6b" providerId="ADAL" clId="{6FE264CC-0F4B-4AB7-B93F-A2DA959083E5}" dt="2023-03-28T14:20:20.371" v="296" actId="14100"/>
          <ac:spMkLst>
            <pc:docMk/>
            <pc:sldMk cId="4195381529" sldId="260"/>
            <ac:spMk id="20" creationId="{DF9EE2C8-7531-6D82-ADD8-9A9E18AE551F}"/>
          </ac:spMkLst>
        </pc:spChg>
        <pc:spChg chg="add mod">
          <ac:chgData name="Amos, Jemimah" userId="1dfe4ea7-ef45-47ac-a171-ccb93eb7db6b" providerId="ADAL" clId="{6FE264CC-0F4B-4AB7-B93F-A2DA959083E5}" dt="2023-03-28T14:20:44.569" v="299" actId="255"/>
          <ac:spMkLst>
            <pc:docMk/>
            <pc:sldMk cId="4195381529" sldId="260"/>
            <ac:spMk id="22" creationId="{273912D2-F9E2-C97D-8F3F-014E69B6DE99}"/>
          </ac:spMkLst>
        </pc:spChg>
        <pc:spChg chg="add mod">
          <ac:chgData name="Amos, Jemimah" userId="1dfe4ea7-ef45-47ac-a171-ccb93eb7db6b" providerId="ADAL" clId="{6FE264CC-0F4B-4AB7-B93F-A2DA959083E5}" dt="2023-03-28T14:22:15.662" v="313" actId="1076"/>
          <ac:spMkLst>
            <pc:docMk/>
            <pc:sldMk cId="4195381529" sldId="260"/>
            <ac:spMk id="25" creationId="{981FD663-FAE7-D1B9-B0DB-13F7AD1C8EA1}"/>
          </ac:spMkLst>
        </pc:spChg>
        <pc:spChg chg="add mod">
          <ac:chgData name="Amos, Jemimah" userId="1dfe4ea7-ef45-47ac-a171-ccb93eb7db6b" providerId="ADAL" clId="{6FE264CC-0F4B-4AB7-B93F-A2DA959083E5}" dt="2023-03-28T14:22:51.261" v="317" actId="1076"/>
          <ac:spMkLst>
            <pc:docMk/>
            <pc:sldMk cId="4195381529" sldId="260"/>
            <ac:spMk id="27" creationId="{E8CA12A0-D46A-EF6C-B52C-1F4BD6A3D05C}"/>
          </ac:spMkLst>
        </pc:spChg>
        <pc:spChg chg="add mod">
          <ac:chgData name="Amos, Jemimah" userId="1dfe4ea7-ef45-47ac-a171-ccb93eb7db6b" providerId="ADAL" clId="{6FE264CC-0F4B-4AB7-B93F-A2DA959083E5}" dt="2023-03-28T14:23:23.421" v="321" actId="14100"/>
          <ac:spMkLst>
            <pc:docMk/>
            <pc:sldMk cId="4195381529" sldId="260"/>
            <ac:spMk id="28" creationId="{3CCD5A93-A2AC-6C15-BFAC-8A3E2DEDA0C6}"/>
          </ac:spMkLst>
        </pc:spChg>
        <pc:spChg chg="add mod">
          <ac:chgData name="Amos, Jemimah" userId="1dfe4ea7-ef45-47ac-a171-ccb93eb7db6b" providerId="ADAL" clId="{6FE264CC-0F4B-4AB7-B93F-A2DA959083E5}" dt="2023-03-28T14:24:23.140" v="328" actId="1076"/>
          <ac:spMkLst>
            <pc:docMk/>
            <pc:sldMk cId="4195381529" sldId="260"/>
            <ac:spMk id="30" creationId="{27BD94D7-5AEA-B052-C3E7-C7177520D903}"/>
          </ac:spMkLst>
        </pc:spChg>
        <pc:grpChg chg="add mod">
          <ac:chgData name="Amos, Jemimah" userId="1dfe4ea7-ef45-47ac-a171-ccb93eb7db6b" providerId="ADAL" clId="{6FE264CC-0F4B-4AB7-B93F-A2DA959083E5}" dt="2023-03-28T14:16:45.003" v="274" actId="14100"/>
          <ac:grpSpMkLst>
            <pc:docMk/>
            <pc:sldMk cId="4195381529" sldId="260"/>
            <ac:grpSpMk id="2" creationId="{FDA462AB-2637-A9AA-DCD7-509A2048C425}"/>
          </ac:grpSpMkLst>
        </pc:grpChg>
        <pc:grpChg chg="mod">
          <ac:chgData name="Amos, Jemimah" userId="1dfe4ea7-ef45-47ac-a171-ccb93eb7db6b" providerId="ADAL" clId="{6FE264CC-0F4B-4AB7-B93F-A2DA959083E5}" dt="2023-03-28T14:16:19.829" v="271"/>
          <ac:grpSpMkLst>
            <pc:docMk/>
            <pc:sldMk cId="4195381529" sldId="260"/>
            <ac:grpSpMk id="4" creationId="{E78FB2C2-6DCB-7E22-C33B-9D9F825E9CF3}"/>
          </ac:grpSpMkLst>
        </pc:grpChg>
        <pc:picChg chg="add mod">
          <ac:chgData name="Amos, Jemimah" userId="1dfe4ea7-ef45-47ac-a171-ccb93eb7db6b" providerId="ADAL" clId="{6FE264CC-0F4B-4AB7-B93F-A2DA959083E5}" dt="2023-03-28T14:23:30.749" v="323" actId="14100"/>
          <ac:picMkLst>
            <pc:docMk/>
            <pc:sldMk cId="4195381529" sldId="260"/>
            <ac:picMk id="23" creationId="{5D1E8280-39A9-306D-600F-726EEBF99B06}"/>
          </ac:picMkLst>
        </pc:picChg>
      </pc:sldChg>
      <pc:sldChg chg="addSp modSp new del mod">
        <pc:chgData name="Amos, Jemimah" userId="1dfe4ea7-ef45-47ac-a171-ccb93eb7db6b" providerId="ADAL" clId="{6FE264CC-0F4B-4AB7-B93F-A2DA959083E5}" dt="2023-03-28T16:08:14.247" v="338" actId="2696"/>
        <pc:sldMkLst>
          <pc:docMk/>
          <pc:sldMk cId="3598045352" sldId="261"/>
        </pc:sldMkLst>
        <pc:spChg chg="add mod">
          <ac:chgData name="Amos, Jemimah" userId="1dfe4ea7-ef45-47ac-a171-ccb93eb7db6b" providerId="ADAL" clId="{6FE264CC-0F4B-4AB7-B93F-A2DA959083E5}" dt="2023-03-28T14:28:55.466" v="331" actId="1076"/>
          <ac:spMkLst>
            <pc:docMk/>
            <pc:sldMk cId="3598045352" sldId="261"/>
            <ac:spMk id="3" creationId="{EA62DC3C-519C-BF4E-27E2-45FEE91E6056}"/>
          </ac:spMkLst>
        </pc:spChg>
        <pc:spChg chg="add mod">
          <ac:chgData name="Amos, Jemimah" userId="1dfe4ea7-ef45-47ac-a171-ccb93eb7db6b" providerId="ADAL" clId="{6FE264CC-0F4B-4AB7-B93F-A2DA959083E5}" dt="2023-03-28T14:29:14.521" v="333" actId="1076"/>
          <ac:spMkLst>
            <pc:docMk/>
            <pc:sldMk cId="3598045352" sldId="261"/>
            <ac:spMk id="4" creationId="{D8E0E49B-9A61-E4CC-B8C1-F0FA20DC8BF8}"/>
          </ac:spMkLst>
        </pc:spChg>
      </pc:sldChg>
      <pc:sldChg chg="add">
        <pc:chgData name="Amos, Jemimah" userId="1dfe4ea7-ef45-47ac-a171-ccb93eb7db6b" providerId="ADAL" clId="{6FE264CC-0F4B-4AB7-B93F-A2DA959083E5}" dt="2023-03-28T16:06:51.798" v="334"/>
        <pc:sldMkLst>
          <pc:docMk/>
          <pc:sldMk cId="2588471924" sldId="321"/>
        </pc:sldMkLst>
      </pc:sldChg>
      <pc:sldChg chg="modSp add del mod">
        <pc:chgData name="Amos, Jemimah" userId="1dfe4ea7-ef45-47ac-a171-ccb93eb7db6b" providerId="ADAL" clId="{6FE264CC-0F4B-4AB7-B93F-A2DA959083E5}" dt="2023-03-28T16:06:51.868" v="335" actId="27636"/>
        <pc:sldMkLst>
          <pc:docMk/>
          <pc:sldMk cId="1228010183" sldId="366"/>
        </pc:sldMkLst>
        <pc:spChg chg="mod">
          <ac:chgData name="Amos, Jemimah" userId="1dfe4ea7-ef45-47ac-a171-ccb93eb7db6b" providerId="ADAL" clId="{6FE264CC-0F4B-4AB7-B93F-A2DA959083E5}" dt="2023-03-28T16:06:51.868" v="335" actId="27636"/>
          <ac:spMkLst>
            <pc:docMk/>
            <pc:sldMk cId="1228010183" sldId="366"/>
            <ac:spMk id="5" creationId="{00310CB3-E2E6-4BC5-8B41-C36B4C4A26C6}"/>
          </ac:spMkLst>
        </pc:spChg>
      </pc:sldChg>
      <pc:sldChg chg="add del">
        <pc:chgData name="Amos, Jemimah" userId="1dfe4ea7-ef45-47ac-a171-ccb93eb7db6b" providerId="ADAL" clId="{6FE264CC-0F4B-4AB7-B93F-A2DA959083E5}" dt="2023-03-28T16:08:02.734" v="337" actId="2696"/>
        <pc:sldMkLst>
          <pc:docMk/>
          <pc:sldMk cId="3924075422" sldId="429"/>
        </pc:sldMkLst>
      </pc:sldChg>
      <pc:sldChg chg="delSp modSp add mod">
        <pc:chgData name="Amos, Jemimah" userId="1dfe4ea7-ef45-47ac-a171-ccb93eb7db6b" providerId="ADAL" clId="{6FE264CC-0F4B-4AB7-B93F-A2DA959083E5}" dt="2023-03-28T16:11:14.753" v="356" actId="478"/>
        <pc:sldMkLst>
          <pc:docMk/>
          <pc:sldMk cId="2117637930" sldId="655"/>
        </pc:sldMkLst>
        <pc:spChg chg="del mod">
          <ac:chgData name="Amos, Jemimah" userId="1dfe4ea7-ef45-47ac-a171-ccb93eb7db6b" providerId="ADAL" clId="{6FE264CC-0F4B-4AB7-B93F-A2DA959083E5}" dt="2023-03-28T16:11:14.753" v="356" actId="478"/>
          <ac:spMkLst>
            <pc:docMk/>
            <pc:sldMk cId="2117637930" sldId="655"/>
            <ac:spMk id="12" creationId="{EA92FEEA-71C5-43DE-8BF8-263AAC35EE59}"/>
          </ac:spMkLst>
        </pc:spChg>
      </pc:sldChg>
      <pc:sldChg chg="delSp modSp add mod">
        <pc:chgData name="Amos, Jemimah" userId="1dfe4ea7-ef45-47ac-a171-ccb93eb7db6b" providerId="ADAL" clId="{6FE264CC-0F4B-4AB7-B93F-A2DA959083E5}" dt="2023-03-28T16:11:09.943" v="355" actId="478"/>
        <pc:sldMkLst>
          <pc:docMk/>
          <pc:sldMk cId="1241255965" sldId="656"/>
        </pc:sldMkLst>
        <pc:spChg chg="del">
          <ac:chgData name="Amos, Jemimah" userId="1dfe4ea7-ef45-47ac-a171-ccb93eb7db6b" providerId="ADAL" clId="{6FE264CC-0F4B-4AB7-B93F-A2DA959083E5}" dt="2023-03-28T16:11:09.943" v="355" actId="478"/>
          <ac:spMkLst>
            <pc:docMk/>
            <pc:sldMk cId="1241255965" sldId="656"/>
            <ac:spMk id="12" creationId="{EA92FEEA-71C5-43DE-8BF8-263AAC35EE59}"/>
          </ac:spMkLst>
        </pc:spChg>
        <pc:spChg chg="mod">
          <ac:chgData name="Amos, Jemimah" userId="1dfe4ea7-ef45-47ac-a171-ccb93eb7db6b" providerId="ADAL" clId="{6FE264CC-0F4B-4AB7-B93F-A2DA959083E5}" dt="2023-03-28T16:10:32.520" v="349" actId="1076"/>
          <ac:spMkLst>
            <pc:docMk/>
            <pc:sldMk cId="1241255965" sldId="656"/>
            <ac:spMk id="60" creationId="{C3F735E2-461E-431D-8C70-A8D5B3331D9F}"/>
          </ac:spMkLst>
        </pc:spChg>
        <pc:spChg chg="mod">
          <ac:chgData name="Amos, Jemimah" userId="1dfe4ea7-ef45-47ac-a171-ccb93eb7db6b" providerId="ADAL" clId="{6FE264CC-0F4B-4AB7-B93F-A2DA959083E5}" dt="2023-03-28T16:10:33.279" v="350" actId="1076"/>
          <ac:spMkLst>
            <pc:docMk/>
            <pc:sldMk cId="1241255965" sldId="656"/>
            <ac:spMk id="61" creationId="{FB4F615F-F266-4C63-8553-DD0BA96CA2E7}"/>
          </ac:spMkLst>
        </pc:spChg>
      </pc:sldChg>
      <pc:sldChg chg="addSp delSp modSp add mod">
        <pc:chgData name="Amos, Jemimah" userId="1dfe4ea7-ef45-47ac-a171-ccb93eb7db6b" providerId="ADAL" clId="{6FE264CC-0F4B-4AB7-B93F-A2DA959083E5}" dt="2023-03-28T16:13:46.589" v="381" actId="207"/>
        <pc:sldMkLst>
          <pc:docMk/>
          <pc:sldMk cId="715387723" sldId="657"/>
        </pc:sldMkLst>
        <pc:spChg chg="add del mod">
          <ac:chgData name="Amos, Jemimah" userId="1dfe4ea7-ef45-47ac-a171-ccb93eb7db6b" providerId="ADAL" clId="{6FE264CC-0F4B-4AB7-B93F-A2DA959083E5}" dt="2023-03-28T16:13:12.715" v="371" actId="478"/>
          <ac:spMkLst>
            <pc:docMk/>
            <pc:sldMk cId="715387723" sldId="657"/>
            <ac:spMk id="12" creationId="{EA92FEEA-71C5-43DE-8BF8-263AAC35EE59}"/>
          </ac:spMkLst>
        </pc:spChg>
        <pc:spChg chg="mod">
          <ac:chgData name="Amos, Jemimah" userId="1dfe4ea7-ef45-47ac-a171-ccb93eb7db6b" providerId="ADAL" clId="{6FE264CC-0F4B-4AB7-B93F-A2DA959083E5}" dt="2023-03-28T16:13:36.366" v="379" actId="207"/>
          <ac:spMkLst>
            <pc:docMk/>
            <pc:sldMk cId="715387723" sldId="657"/>
            <ac:spMk id="24" creationId="{FDBFB206-A57B-4CB5-94D2-1E2F4678575B}"/>
          </ac:spMkLst>
        </pc:spChg>
        <pc:spChg chg="mod">
          <ac:chgData name="Amos, Jemimah" userId="1dfe4ea7-ef45-47ac-a171-ccb93eb7db6b" providerId="ADAL" clId="{6FE264CC-0F4B-4AB7-B93F-A2DA959083E5}" dt="2023-03-28T16:13:17.250" v="372" actId="207"/>
          <ac:spMkLst>
            <pc:docMk/>
            <pc:sldMk cId="715387723" sldId="657"/>
            <ac:spMk id="26" creationId="{D231B40E-3658-4A0C-AAE3-F32E0E87EDFB}"/>
          </ac:spMkLst>
        </pc:spChg>
        <pc:spChg chg="mod">
          <ac:chgData name="Amos, Jemimah" userId="1dfe4ea7-ef45-47ac-a171-ccb93eb7db6b" providerId="ADAL" clId="{6FE264CC-0F4B-4AB7-B93F-A2DA959083E5}" dt="2023-03-28T16:13:41.924" v="380" actId="207"/>
          <ac:spMkLst>
            <pc:docMk/>
            <pc:sldMk cId="715387723" sldId="657"/>
            <ac:spMk id="30" creationId="{78D7D15F-AD51-4F23-B056-474B26201F5A}"/>
          </ac:spMkLst>
        </pc:spChg>
        <pc:spChg chg="mod">
          <ac:chgData name="Amos, Jemimah" userId="1dfe4ea7-ef45-47ac-a171-ccb93eb7db6b" providerId="ADAL" clId="{6FE264CC-0F4B-4AB7-B93F-A2DA959083E5}" dt="2023-03-28T16:13:20.902" v="373" actId="207"/>
          <ac:spMkLst>
            <pc:docMk/>
            <pc:sldMk cId="715387723" sldId="657"/>
            <ac:spMk id="32" creationId="{38CFF4E0-2D7D-4818-A1CC-06E54A8BCF43}"/>
          </ac:spMkLst>
        </pc:spChg>
        <pc:spChg chg="mod">
          <ac:chgData name="Amos, Jemimah" userId="1dfe4ea7-ef45-47ac-a171-ccb93eb7db6b" providerId="ADAL" clId="{6FE264CC-0F4B-4AB7-B93F-A2DA959083E5}" dt="2023-03-28T16:13:46.589" v="381" actId="207"/>
          <ac:spMkLst>
            <pc:docMk/>
            <pc:sldMk cId="715387723" sldId="657"/>
            <ac:spMk id="49" creationId="{E0F4CC30-55DA-41E5-991B-865B126FA77F}"/>
          </ac:spMkLst>
        </pc:spChg>
        <pc:spChg chg="mod">
          <ac:chgData name="Amos, Jemimah" userId="1dfe4ea7-ef45-47ac-a171-ccb93eb7db6b" providerId="ADAL" clId="{6FE264CC-0F4B-4AB7-B93F-A2DA959083E5}" dt="2023-03-28T16:13:23.877" v="374" actId="207"/>
          <ac:spMkLst>
            <pc:docMk/>
            <pc:sldMk cId="715387723" sldId="657"/>
            <ac:spMk id="51" creationId="{9824F338-41C9-4748-87A9-44C3238F4AE8}"/>
          </ac:spMkLst>
        </pc:spChg>
      </pc:sldChg>
      <pc:sldChg chg="delSp modSp add mod">
        <pc:chgData name="Amos, Jemimah" userId="1dfe4ea7-ef45-47ac-a171-ccb93eb7db6b" providerId="ADAL" clId="{6FE264CC-0F4B-4AB7-B93F-A2DA959083E5}" dt="2023-03-28T16:14:38.469" v="387" actId="478"/>
        <pc:sldMkLst>
          <pc:docMk/>
          <pc:sldMk cId="1236448870" sldId="658"/>
        </pc:sldMkLst>
        <pc:spChg chg="del mod">
          <ac:chgData name="Amos, Jemimah" userId="1dfe4ea7-ef45-47ac-a171-ccb93eb7db6b" providerId="ADAL" clId="{6FE264CC-0F4B-4AB7-B93F-A2DA959083E5}" dt="2023-03-28T16:14:38.469" v="387" actId="478"/>
          <ac:spMkLst>
            <pc:docMk/>
            <pc:sldMk cId="1236448870" sldId="658"/>
            <ac:spMk id="3" creationId="{BC31B39B-F392-4E9E-9EA9-F238F7F43E5D}"/>
          </ac:spMkLst>
        </pc:spChg>
        <pc:spChg chg="del">
          <ac:chgData name="Amos, Jemimah" userId="1dfe4ea7-ef45-47ac-a171-ccb93eb7db6b" providerId="ADAL" clId="{6FE264CC-0F4B-4AB7-B93F-A2DA959083E5}" dt="2023-03-28T16:13:53.886" v="382" actId="478"/>
          <ac:spMkLst>
            <pc:docMk/>
            <pc:sldMk cId="1236448870" sldId="658"/>
            <ac:spMk id="12" creationId="{EA92FEEA-71C5-43DE-8BF8-263AAC35EE59}"/>
          </ac:spMkLst>
        </pc:spChg>
        <pc:spChg chg="mod">
          <ac:chgData name="Amos, Jemimah" userId="1dfe4ea7-ef45-47ac-a171-ccb93eb7db6b" providerId="ADAL" clId="{6FE264CC-0F4B-4AB7-B93F-A2DA959083E5}" dt="2023-03-28T16:14:08.104" v="385" actId="14100"/>
          <ac:spMkLst>
            <pc:docMk/>
            <pc:sldMk cId="1236448870" sldId="658"/>
            <ac:spMk id="38" creationId="{920EFD3E-CCB8-4CB9-A482-7BDBFBA2BB86}"/>
          </ac:spMkLst>
        </pc:spChg>
      </pc:sldChg>
      <pc:sldChg chg="delSp add mod">
        <pc:chgData name="Amos, Jemimah" userId="1dfe4ea7-ef45-47ac-a171-ccb93eb7db6b" providerId="ADAL" clId="{6FE264CC-0F4B-4AB7-B93F-A2DA959083E5}" dt="2023-03-28T16:14:45.454" v="388" actId="478"/>
        <pc:sldMkLst>
          <pc:docMk/>
          <pc:sldMk cId="337890961" sldId="659"/>
        </pc:sldMkLst>
        <pc:spChg chg="del">
          <ac:chgData name="Amos, Jemimah" userId="1dfe4ea7-ef45-47ac-a171-ccb93eb7db6b" providerId="ADAL" clId="{6FE264CC-0F4B-4AB7-B93F-A2DA959083E5}" dt="2023-03-28T16:14:45.454" v="388" actId="478"/>
          <ac:spMkLst>
            <pc:docMk/>
            <pc:sldMk cId="337890961" sldId="659"/>
            <ac:spMk id="12" creationId="{EA92FEEA-71C5-43DE-8BF8-263AAC35EE59}"/>
          </ac:spMkLst>
        </pc:spChg>
      </pc:sldChg>
      <pc:sldChg chg="delSp add mod">
        <pc:chgData name="Amos, Jemimah" userId="1dfe4ea7-ef45-47ac-a171-ccb93eb7db6b" providerId="ADAL" clId="{6FE264CC-0F4B-4AB7-B93F-A2DA959083E5}" dt="2023-03-28T16:14:49.517" v="389" actId="478"/>
        <pc:sldMkLst>
          <pc:docMk/>
          <pc:sldMk cId="1759693020" sldId="660"/>
        </pc:sldMkLst>
        <pc:spChg chg="del">
          <ac:chgData name="Amos, Jemimah" userId="1dfe4ea7-ef45-47ac-a171-ccb93eb7db6b" providerId="ADAL" clId="{6FE264CC-0F4B-4AB7-B93F-A2DA959083E5}" dt="2023-03-28T16:14:49.517" v="389" actId="478"/>
          <ac:spMkLst>
            <pc:docMk/>
            <pc:sldMk cId="1759693020" sldId="660"/>
            <ac:spMk id="12" creationId="{EA92FEEA-71C5-43DE-8BF8-263AAC35EE59}"/>
          </ac:spMkLst>
        </pc:spChg>
      </pc:sldChg>
      <pc:sldChg chg="delSp add mod">
        <pc:chgData name="Amos, Jemimah" userId="1dfe4ea7-ef45-47ac-a171-ccb93eb7db6b" providerId="ADAL" clId="{6FE264CC-0F4B-4AB7-B93F-A2DA959083E5}" dt="2023-03-28T16:14:53.857" v="390" actId="478"/>
        <pc:sldMkLst>
          <pc:docMk/>
          <pc:sldMk cId="4211163414" sldId="662"/>
        </pc:sldMkLst>
        <pc:spChg chg="del">
          <ac:chgData name="Amos, Jemimah" userId="1dfe4ea7-ef45-47ac-a171-ccb93eb7db6b" providerId="ADAL" clId="{6FE264CC-0F4B-4AB7-B93F-A2DA959083E5}" dt="2023-03-28T16:14:53.857" v="390" actId="478"/>
          <ac:spMkLst>
            <pc:docMk/>
            <pc:sldMk cId="4211163414" sldId="662"/>
            <ac:spMk id="12" creationId="{EA92FEEA-71C5-43DE-8BF8-263AAC35EE59}"/>
          </ac:spMkLst>
        </pc:spChg>
      </pc:sldChg>
      <pc:sldChg chg="delSp add mod">
        <pc:chgData name="Amos, Jemimah" userId="1dfe4ea7-ef45-47ac-a171-ccb93eb7db6b" providerId="ADAL" clId="{6FE264CC-0F4B-4AB7-B93F-A2DA959083E5}" dt="2023-03-28T16:14:57.167" v="391" actId="478"/>
        <pc:sldMkLst>
          <pc:docMk/>
          <pc:sldMk cId="3940970242" sldId="663"/>
        </pc:sldMkLst>
        <pc:spChg chg="del">
          <ac:chgData name="Amos, Jemimah" userId="1dfe4ea7-ef45-47ac-a171-ccb93eb7db6b" providerId="ADAL" clId="{6FE264CC-0F4B-4AB7-B93F-A2DA959083E5}" dt="2023-03-28T16:14:57.167" v="391" actId="478"/>
          <ac:spMkLst>
            <pc:docMk/>
            <pc:sldMk cId="3940970242" sldId="663"/>
            <ac:spMk id="12" creationId="{EA92FEEA-71C5-43DE-8BF8-263AAC35EE59}"/>
          </ac:spMkLst>
        </pc:spChg>
      </pc:sldChg>
      <pc:sldChg chg="delSp add mod">
        <pc:chgData name="Amos, Jemimah" userId="1dfe4ea7-ef45-47ac-a171-ccb93eb7db6b" providerId="ADAL" clId="{6FE264CC-0F4B-4AB7-B93F-A2DA959083E5}" dt="2023-03-28T16:15:01.843" v="392" actId="478"/>
        <pc:sldMkLst>
          <pc:docMk/>
          <pc:sldMk cId="2842598581" sldId="664"/>
        </pc:sldMkLst>
        <pc:spChg chg="del">
          <ac:chgData name="Amos, Jemimah" userId="1dfe4ea7-ef45-47ac-a171-ccb93eb7db6b" providerId="ADAL" clId="{6FE264CC-0F4B-4AB7-B93F-A2DA959083E5}" dt="2023-03-28T16:15:01.843" v="392" actId="478"/>
          <ac:spMkLst>
            <pc:docMk/>
            <pc:sldMk cId="2842598581" sldId="664"/>
            <ac:spMk id="12" creationId="{EA92FEEA-71C5-43DE-8BF8-263AAC35EE59}"/>
          </ac:spMkLst>
        </pc:spChg>
      </pc:sldChg>
      <pc:sldChg chg="delSp add mod">
        <pc:chgData name="Amos, Jemimah" userId="1dfe4ea7-ef45-47ac-a171-ccb93eb7db6b" providerId="ADAL" clId="{6FE264CC-0F4B-4AB7-B93F-A2DA959083E5}" dt="2023-03-28T16:15:06.584" v="393" actId="478"/>
        <pc:sldMkLst>
          <pc:docMk/>
          <pc:sldMk cId="128968476" sldId="665"/>
        </pc:sldMkLst>
        <pc:spChg chg="del">
          <ac:chgData name="Amos, Jemimah" userId="1dfe4ea7-ef45-47ac-a171-ccb93eb7db6b" providerId="ADAL" clId="{6FE264CC-0F4B-4AB7-B93F-A2DA959083E5}" dt="2023-03-28T16:15:06.584" v="393" actId="478"/>
          <ac:spMkLst>
            <pc:docMk/>
            <pc:sldMk cId="128968476" sldId="665"/>
            <ac:spMk id="12" creationId="{EA92FEEA-71C5-43DE-8BF8-263AAC35EE59}"/>
          </ac:spMkLst>
        </pc:spChg>
      </pc:sldChg>
      <pc:sldChg chg="delSp modSp add del mod">
        <pc:chgData name="Amos, Jemimah" userId="1dfe4ea7-ef45-47ac-a171-ccb93eb7db6b" providerId="ADAL" clId="{6FE264CC-0F4B-4AB7-B93F-A2DA959083E5}" dt="2023-03-28T16:12:47.599" v="364" actId="1076"/>
        <pc:sldMkLst>
          <pc:docMk/>
          <pc:sldMk cId="679947551" sldId="666"/>
        </pc:sldMkLst>
        <pc:spChg chg="mod">
          <ac:chgData name="Amos, Jemimah" userId="1dfe4ea7-ef45-47ac-a171-ccb93eb7db6b" providerId="ADAL" clId="{6FE264CC-0F4B-4AB7-B93F-A2DA959083E5}" dt="2023-03-28T16:09:40.121" v="342" actId="255"/>
          <ac:spMkLst>
            <pc:docMk/>
            <pc:sldMk cId="679947551" sldId="666"/>
            <ac:spMk id="2" creationId="{006487DB-7EE2-4AA2-8239-EB8B2378C0F0}"/>
          </ac:spMkLst>
        </pc:spChg>
        <pc:spChg chg="mod">
          <ac:chgData name="Amos, Jemimah" userId="1dfe4ea7-ef45-47ac-a171-ccb93eb7db6b" providerId="ADAL" clId="{6FE264CC-0F4B-4AB7-B93F-A2DA959083E5}" dt="2023-03-28T16:09:56.804" v="344" actId="255"/>
          <ac:spMkLst>
            <pc:docMk/>
            <pc:sldMk cId="679947551" sldId="666"/>
            <ac:spMk id="4" creationId="{EA430683-090F-4FD9-97D4-EAB88FB8B746}"/>
          </ac:spMkLst>
        </pc:spChg>
        <pc:spChg chg="mod">
          <ac:chgData name="Amos, Jemimah" userId="1dfe4ea7-ef45-47ac-a171-ccb93eb7db6b" providerId="ADAL" clId="{6FE264CC-0F4B-4AB7-B93F-A2DA959083E5}" dt="2023-03-28T16:12:47.599" v="364" actId="1076"/>
          <ac:spMkLst>
            <pc:docMk/>
            <pc:sldMk cId="679947551" sldId="666"/>
            <ac:spMk id="6" creationId="{F9DF4AA1-641A-4149-BD99-422B8B6F1057}"/>
          </ac:spMkLst>
        </pc:spChg>
        <pc:spChg chg="mod">
          <ac:chgData name="Amos, Jemimah" userId="1dfe4ea7-ef45-47ac-a171-ccb93eb7db6b" providerId="ADAL" clId="{6FE264CC-0F4B-4AB7-B93F-A2DA959083E5}" dt="2023-03-28T16:12:31.175" v="363" actId="1076"/>
          <ac:spMkLst>
            <pc:docMk/>
            <pc:sldMk cId="679947551" sldId="666"/>
            <ac:spMk id="7" creationId="{491C7C2B-99C2-4010-B100-8D66F94A4B1F}"/>
          </ac:spMkLst>
        </pc:spChg>
        <pc:spChg chg="mod">
          <ac:chgData name="Amos, Jemimah" userId="1dfe4ea7-ef45-47ac-a171-ccb93eb7db6b" providerId="ADAL" clId="{6FE264CC-0F4B-4AB7-B93F-A2DA959083E5}" dt="2023-03-28T16:11:41.980" v="360" actId="207"/>
          <ac:spMkLst>
            <pc:docMk/>
            <pc:sldMk cId="679947551" sldId="666"/>
            <ac:spMk id="8" creationId="{9179CA12-A4FC-4AD8-B5B8-D1125FF0A71B}"/>
          </ac:spMkLst>
        </pc:spChg>
        <pc:spChg chg="del mod">
          <ac:chgData name="Amos, Jemimah" userId="1dfe4ea7-ef45-47ac-a171-ccb93eb7db6b" providerId="ADAL" clId="{6FE264CC-0F4B-4AB7-B93F-A2DA959083E5}" dt="2023-03-28T16:11:18.258" v="357" actId="478"/>
          <ac:spMkLst>
            <pc:docMk/>
            <pc:sldMk cId="679947551" sldId="666"/>
            <ac:spMk id="9" creationId="{AC7A710B-4F7F-4A86-81F8-B2D81F7F0FD6}"/>
          </ac:spMkLst>
        </pc:spChg>
        <pc:spChg chg="mod">
          <ac:chgData name="Amos, Jemimah" userId="1dfe4ea7-ef45-47ac-a171-ccb93eb7db6b" providerId="ADAL" clId="{6FE264CC-0F4B-4AB7-B93F-A2DA959083E5}" dt="2023-03-28T16:11:38.863" v="359" actId="1076"/>
          <ac:spMkLst>
            <pc:docMk/>
            <pc:sldMk cId="679947551" sldId="666"/>
            <ac:spMk id="10" creationId="{67DDC54B-01B8-4235-AB3A-88508EE45764}"/>
          </ac:spMkLst>
        </pc:spChg>
        <pc:spChg chg="mod">
          <ac:chgData name="Amos, Jemimah" userId="1dfe4ea7-ef45-47ac-a171-ccb93eb7db6b" providerId="ADAL" clId="{6FE264CC-0F4B-4AB7-B93F-A2DA959083E5}" dt="2023-03-28T16:12:06.741" v="361" actId="207"/>
          <ac:spMkLst>
            <pc:docMk/>
            <pc:sldMk cId="679947551" sldId="666"/>
            <ac:spMk id="11" creationId="{B4AA4D74-2A20-444C-86F3-4919FA3F5D41}"/>
          </ac:spMkLst>
        </pc:spChg>
        <pc:spChg chg="mod">
          <ac:chgData name="Amos, Jemimah" userId="1dfe4ea7-ef45-47ac-a171-ccb93eb7db6b" providerId="ADAL" clId="{6FE264CC-0F4B-4AB7-B93F-A2DA959083E5}" dt="2023-03-28T16:12:20.244" v="362" actId="207"/>
          <ac:spMkLst>
            <pc:docMk/>
            <pc:sldMk cId="679947551" sldId="666"/>
            <ac:spMk id="12" creationId="{58E833AA-83B8-49DB-B884-FF57FFE59A0F}"/>
          </ac:spMkLst>
        </pc:spChg>
        <pc:spChg chg="mod">
          <ac:chgData name="Amos, Jemimah" userId="1dfe4ea7-ef45-47ac-a171-ccb93eb7db6b" providerId="ADAL" clId="{6FE264CC-0F4B-4AB7-B93F-A2DA959083E5}" dt="2023-03-27T13:37:49.479" v="29" actId="1076"/>
          <ac:spMkLst>
            <pc:docMk/>
            <pc:sldMk cId="679947551" sldId="666"/>
            <ac:spMk id="13" creationId="{ADA30E5B-1F48-4498-AD60-715B3B0197C7}"/>
          </ac:spMkLst>
        </pc:spChg>
      </pc:sldChg>
      <pc:sldMasterChg chg="delSldLayout">
        <pc:chgData name="Amos, Jemimah" userId="1dfe4ea7-ef45-47ac-a171-ccb93eb7db6b" providerId="ADAL" clId="{6FE264CC-0F4B-4AB7-B93F-A2DA959083E5}" dt="2023-03-28T16:08:02.734" v="337" actId="2696"/>
        <pc:sldMasterMkLst>
          <pc:docMk/>
          <pc:sldMasterMk cId="3693843513" sldId="2147493455"/>
        </pc:sldMasterMkLst>
        <pc:sldLayoutChg chg="del">
          <pc:chgData name="Amos, Jemimah" userId="1dfe4ea7-ef45-47ac-a171-ccb93eb7db6b" providerId="ADAL" clId="{6FE264CC-0F4B-4AB7-B93F-A2DA959083E5}" dt="2023-03-28T16:08:02.734" v="337" actId="2696"/>
          <pc:sldLayoutMkLst>
            <pc:docMk/>
            <pc:sldMasterMk cId="3693843513" sldId="2147493455"/>
            <pc:sldLayoutMk cId="1963064622" sldId="214749347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4A3F7C-0DBB-4F73-B51F-BE387D4B204E}" type="datetimeFigureOut">
              <a:rPr lang="en-US" smtClean="0"/>
              <a:t>3/27/2023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D39F4B-0F05-45B9-BBAF-4AB9046491F2}" type="slidenum">
              <a:rPr lang="en-US" smtClean="0"/>
              <a:t>‹#›</a:t>
            </a:fld>
            <a:endParaRPr lang="en-US"/>
          </a:p>
        </p:txBody>
      </p:sp>
    </p:spTree>
    <p:extLst>
      <p:ext uri="{BB962C8B-B14F-4D97-AF65-F5344CB8AC3E}">
        <p14:creationId xmlns:p14="http://schemas.microsoft.com/office/powerpoint/2010/main" val="1820705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6B0FC7D-8687-9A40-9CA8-0B2F00AB98E3}" type="slidenum">
              <a:rPr lang="en-US" smtClean="0"/>
              <a:pPr/>
              <a:t>1</a:t>
            </a:fld>
            <a:endParaRPr lang="en-US" dirty="0"/>
          </a:p>
        </p:txBody>
      </p:sp>
    </p:spTree>
    <p:extLst>
      <p:ext uri="{BB962C8B-B14F-4D97-AF65-F5344CB8AC3E}">
        <p14:creationId xmlns:p14="http://schemas.microsoft.com/office/powerpoint/2010/main" val="1114847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6B0FC7D-8687-9A40-9CA8-0B2F00AB98E3}" type="slidenum">
              <a:rPr lang="en-US" smtClean="0"/>
              <a:pPr/>
              <a:t>11</a:t>
            </a:fld>
            <a:endParaRPr lang="en-US" dirty="0"/>
          </a:p>
        </p:txBody>
      </p:sp>
    </p:spTree>
    <p:extLst>
      <p:ext uri="{BB962C8B-B14F-4D97-AF65-F5344CB8AC3E}">
        <p14:creationId xmlns:p14="http://schemas.microsoft.com/office/powerpoint/2010/main" val="2167667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6B0FC7D-8687-9A40-9CA8-0B2F00AB98E3}" type="slidenum">
              <a:rPr lang="en-US" smtClean="0"/>
              <a:pPr/>
              <a:t>12</a:t>
            </a:fld>
            <a:endParaRPr lang="en-US" dirty="0"/>
          </a:p>
        </p:txBody>
      </p:sp>
    </p:spTree>
    <p:extLst>
      <p:ext uri="{BB962C8B-B14F-4D97-AF65-F5344CB8AC3E}">
        <p14:creationId xmlns:p14="http://schemas.microsoft.com/office/powerpoint/2010/main" val="23187316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6B0FC7D-8687-9A40-9CA8-0B2F00AB98E3}" type="slidenum">
              <a:rPr lang="en-US" smtClean="0"/>
              <a:pPr/>
              <a:t>13</a:t>
            </a:fld>
            <a:endParaRPr lang="en-US" dirty="0"/>
          </a:p>
        </p:txBody>
      </p:sp>
    </p:spTree>
    <p:extLst>
      <p:ext uri="{BB962C8B-B14F-4D97-AF65-F5344CB8AC3E}">
        <p14:creationId xmlns:p14="http://schemas.microsoft.com/office/powerpoint/2010/main" val="2625620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6B0FC7D-8687-9A40-9CA8-0B2F00AB98E3}" type="slidenum">
              <a:rPr lang="en-US" smtClean="0"/>
              <a:pPr/>
              <a:t>3</a:t>
            </a:fld>
            <a:endParaRPr lang="en-US" dirty="0"/>
          </a:p>
        </p:txBody>
      </p:sp>
    </p:spTree>
    <p:extLst>
      <p:ext uri="{BB962C8B-B14F-4D97-AF65-F5344CB8AC3E}">
        <p14:creationId xmlns:p14="http://schemas.microsoft.com/office/powerpoint/2010/main" val="1271145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6B0FC7D-8687-9A40-9CA8-0B2F00AB98E3}" type="slidenum">
              <a:rPr lang="en-US" smtClean="0"/>
              <a:pPr/>
              <a:t>4</a:t>
            </a:fld>
            <a:endParaRPr lang="en-US" dirty="0"/>
          </a:p>
        </p:txBody>
      </p:sp>
    </p:spTree>
    <p:extLst>
      <p:ext uri="{BB962C8B-B14F-4D97-AF65-F5344CB8AC3E}">
        <p14:creationId xmlns:p14="http://schemas.microsoft.com/office/powerpoint/2010/main" val="2125225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6B0FC7D-8687-9A40-9CA8-0B2F00AB98E3}" type="slidenum">
              <a:rPr lang="en-US" smtClean="0"/>
              <a:pPr/>
              <a:t>5</a:t>
            </a:fld>
            <a:endParaRPr lang="en-US" dirty="0"/>
          </a:p>
        </p:txBody>
      </p:sp>
    </p:spTree>
    <p:extLst>
      <p:ext uri="{BB962C8B-B14F-4D97-AF65-F5344CB8AC3E}">
        <p14:creationId xmlns:p14="http://schemas.microsoft.com/office/powerpoint/2010/main" val="16502407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6B0FC7D-8687-9A40-9CA8-0B2F00AB98E3}" type="slidenum">
              <a:rPr lang="en-US" smtClean="0"/>
              <a:pPr/>
              <a:t>6</a:t>
            </a:fld>
            <a:endParaRPr lang="en-US" dirty="0"/>
          </a:p>
        </p:txBody>
      </p:sp>
    </p:spTree>
    <p:extLst>
      <p:ext uri="{BB962C8B-B14F-4D97-AF65-F5344CB8AC3E}">
        <p14:creationId xmlns:p14="http://schemas.microsoft.com/office/powerpoint/2010/main" val="2851385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6B0FC7D-8687-9A40-9CA8-0B2F00AB98E3}" type="slidenum">
              <a:rPr lang="en-US" smtClean="0"/>
              <a:pPr/>
              <a:t>7</a:t>
            </a:fld>
            <a:endParaRPr lang="en-US" dirty="0"/>
          </a:p>
        </p:txBody>
      </p:sp>
    </p:spTree>
    <p:extLst>
      <p:ext uri="{BB962C8B-B14F-4D97-AF65-F5344CB8AC3E}">
        <p14:creationId xmlns:p14="http://schemas.microsoft.com/office/powerpoint/2010/main" val="898159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6B0FC7D-8687-9A40-9CA8-0B2F00AB98E3}" type="slidenum">
              <a:rPr lang="en-US" smtClean="0"/>
              <a:pPr/>
              <a:t>8</a:t>
            </a:fld>
            <a:endParaRPr lang="en-US" dirty="0"/>
          </a:p>
        </p:txBody>
      </p:sp>
    </p:spTree>
    <p:extLst>
      <p:ext uri="{BB962C8B-B14F-4D97-AF65-F5344CB8AC3E}">
        <p14:creationId xmlns:p14="http://schemas.microsoft.com/office/powerpoint/2010/main" val="1096139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6B0FC7D-8687-9A40-9CA8-0B2F00AB98E3}" type="slidenum">
              <a:rPr lang="en-US" smtClean="0"/>
              <a:pPr/>
              <a:t>9</a:t>
            </a:fld>
            <a:endParaRPr lang="en-US" dirty="0"/>
          </a:p>
        </p:txBody>
      </p:sp>
    </p:spTree>
    <p:extLst>
      <p:ext uri="{BB962C8B-B14F-4D97-AF65-F5344CB8AC3E}">
        <p14:creationId xmlns:p14="http://schemas.microsoft.com/office/powerpoint/2010/main" val="45951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6B0FC7D-8687-9A40-9CA8-0B2F00AB98E3}" type="slidenum">
              <a:rPr lang="en-US" smtClean="0"/>
              <a:pPr/>
              <a:t>10</a:t>
            </a:fld>
            <a:endParaRPr lang="en-US" dirty="0"/>
          </a:p>
        </p:txBody>
      </p:sp>
    </p:spTree>
    <p:extLst>
      <p:ext uri="{BB962C8B-B14F-4D97-AF65-F5344CB8AC3E}">
        <p14:creationId xmlns:p14="http://schemas.microsoft.com/office/powerpoint/2010/main" val="3844692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hyperlink" Target="http://www.accenture.com/SiteCollectionDocuments/PDF/OutlookPDF_AgileOrganization_02" TargetMode="External"/><Relationship Id="rId2" Type="http://schemas.openxmlformats.org/officeDocument/2006/relationships/hyperlink" Target="http://www.forbes.com/sites/joshbersin/2013/05/06/time-to-scrap-performance-" TargetMode="External"/><Relationship Id="rId1" Type="http://schemas.openxmlformats.org/officeDocument/2006/relationships/slideMaster" Target="../slideMasters/slideMaster1.xml"/><Relationship Id="rId6" Type="http://schemas.openxmlformats.org/officeDocument/2006/relationships/hyperlink" Target="http://ryanestis.com/adobe-interview/" TargetMode="External"/><Relationship Id="rId5" Type="http://schemas.openxmlformats.org/officeDocument/2006/relationships/hyperlink" Target="http://www.forbes.com/sites/stevedenning/2012/04/17/" TargetMode="External"/><Relationship Id="rId4" Type="http://schemas.openxmlformats.org/officeDocument/2006/relationships/hyperlink" Target="http://www.huffingtonpost.com/samuel-culbert/performance-"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ACDB3CC-F982-40F9-8DD6-BCC9AFBF44BD}" type="datetime1">
              <a:rPr lang="en-US" smtClean="0"/>
              <a:pPr/>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t>‹#›</a:t>
            </a:fld>
            <a:endParaRPr lang="en-US"/>
          </a:p>
        </p:txBody>
      </p:sp>
    </p:spTree>
    <p:extLst>
      <p:ext uri="{BB962C8B-B14F-4D97-AF65-F5344CB8AC3E}">
        <p14:creationId xmlns:p14="http://schemas.microsoft.com/office/powerpoint/2010/main" val="172835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72331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17996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Light-B">
    <p:bg>
      <p:bgPr>
        <a:blipFill dpi="0" rotWithShape="1">
          <a:blip r:embed="rId2">
            <a:alphaModFix amt="85000"/>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6CED198-04B0-1D4B-9CF9-27BE895D0690}"/>
              </a:ext>
            </a:extLst>
          </p:cNvPr>
          <p:cNvSpPr>
            <a:spLocks noGrp="1"/>
          </p:cNvSpPr>
          <p:nvPr>
            <p:ph type="body" sz="quarter" idx="10" hasCustomPrompt="1"/>
          </p:nvPr>
        </p:nvSpPr>
        <p:spPr>
          <a:xfrm>
            <a:off x="488092" y="1043799"/>
            <a:ext cx="5538662" cy="979884"/>
          </a:xfrm>
          <a:prstGeom prst="rect">
            <a:avLst/>
          </a:prstGeom>
        </p:spPr>
        <p:txBody>
          <a:bodyPr/>
          <a:lstStyle>
            <a:lvl1pPr>
              <a:lnSpc>
                <a:spcPct val="90000"/>
              </a:lnSpc>
              <a:defRPr sz="3300" b="1" i="0">
                <a:solidFill>
                  <a:srgbClr val="41439A"/>
                </a:solidFill>
                <a:latin typeface="Montserrat SemiBold" pitchFamily="2" charset="77"/>
              </a:defRPr>
            </a:lvl1pPr>
            <a:lvl2pPr>
              <a:defRPr sz="3300" b="1" i="0">
                <a:solidFill>
                  <a:schemeClr val="bg1"/>
                </a:solidFill>
                <a:latin typeface="Montserrat SemiBold" pitchFamily="2" charset="77"/>
              </a:defRPr>
            </a:lvl2pPr>
            <a:lvl3pPr>
              <a:defRPr sz="3300" b="1" i="0">
                <a:solidFill>
                  <a:schemeClr val="bg1"/>
                </a:solidFill>
                <a:latin typeface="Montserrat SemiBold" pitchFamily="2" charset="77"/>
              </a:defRPr>
            </a:lvl3pPr>
            <a:lvl4pPr>
              <a:defRPr sz="3300" b="1" i="0">
                <a:solidFill>
                  <a:schemeClr val="bg1"/>
                </a:solidFill>
                <a:latin typeface="Montserrat SemiBold" pitchFamily="2" charset="77"/>
              </a:defRPr>
            </a:lvl4pPr>
            <a:lvl5pPr>
              <a:defRPr sz="3300" b="1" i="0">
                <a:solidFill>
                  <a:schemeClr val="bg1"/>
                </a:solidFill>
                <a:latin typeface="Montserrat SemiBold" pitchFamily="2" charset="77"/>
              </a:defRPr>
            </a:lvl5pPr>
          </a:lstStyle>
          <a:p>
            <a:pPr lvl="0"/>
            <a:r>
              <a:rPr lang="en-US"/>
              <a:t>Observe The Evolution of Quantum Capacity</a:t>
            </a:r>
          </a:p>
        </p:txBody>
      </p:sp>
      <p:sp>
        <p:nvSpPr>
          <p:cNvPr id="5" name="Text Placeholder 12">
            <a:extLst>
              <a:ext uri="{FF2B5EF4-FFF2-40B4-BE49-F238E27FC236}">
                <a16:creationId xmlns:a16="http://schemas.microsoft.com/office/drawing/2014/main" id="{A4CCF3E3-77ED-8B47-BA4F-C8AA5DC7EF51}"/>
              </a:ext>
            </a:extLst>
          </p:cNvPr>
          <p:cNvSpPr>
            <a:spLocks noGrp="1"/>
          </p:cNvSpPr>
          <p:nvPr>
            <p:ph type="body" sz="quarter" idx="11" hasCustomPrompt="1"/>
          </p:nvPr>
        </p:nvSpPr>
        <p:spPr>
          <a:xfrm>
            <a:off x="488093" y="2095718"/>
            <a:ext cx="4277162" cy="1420415"/>
          </a:xfrm>
          <a:prstGeom prst="rect">
            <a:avLst/>
          </a:prstGeom>
        </p:spPr>
        <p:txBody>
          <a:bodyPr/>
          <a:lstStyle>
            <a:lvl1pPr>
              <a:lnSpc>
                <a:spcPct val="110000"/>
              </a:lnSpc>
              <a:defRPr lang="en-US" sz="2100" b="0" i="0">
                <a:solidFill>
                  <a:srgbClr val="858585"/>
                </a:solidFill>
                <a:latin typeface="Roboto Condensed Light" panose="02000000000000000000" pitchFamily="2" charset="0"/>
                <a:ea typeface="Roboto Condensed Light" panose="02000000000000000000" pitchFamily="2" charset="0"/>
                <a:cs typeface="+mn-cs"/>
              </a:defRPr>
            </a:lvl1pPr>
            <a:lvl2pPr>
              <a:defRPr sz="2250" b="0" i="0">
                <a:solidFill>
                  <a:schemeClr val="bg1"/>
                </a:solidFill>
                <a:latin typeface="Exo Light" pitchFamily="2" charset="77"/>
              </a:defRPr>
            </a:lvl2pPr>
            <a:lvl3pPr>
              <a:defRPr sz="2250" b="0" i="0">
                <a:solidFill>
                  <a:schemeClr val="bg1"/>
                </a:solidFill>
                <a:latin typeface="Exo Light" pitchFamily="2" charset="77"/>
              </a:defRPr>
            </a:lvl3pPr>
            <a:lvl4pPr>
              <a:defRPr sz="2250" b="0" i="0">
                <a:solidFill>
                  <a:schemeClr val="bg1"/>
                </a:solidFill>
                <a:latin typeface="Exo Light" pitchFamily="2" charset="77"/>
              </a:defRPr>
            </a:lvl4pPr>
            <a:lvl5pPr>
              <a:defRPr sz="2250" b="0" i="0">
                <a:solidFill>
                  <a:schemeClr val="bg1"/>
                </a:solidFill>
                <a:latin typeface="Exo Light" pitchFamily="2" charset="77"/>
              </a:defRPr>
            </a:lvl5pPr>
          </a:lstStyle>
          <a:p>
            <a:pPr marL="0" lvl="0">
              <a:lnSpc>
                <a:spcPct val="110000"/>
              </a:lnSpc>
            </a:pPr>
            <a:r>
              <a:rPr lang="en-US"/>
              <a:t>Keep track of a transformational technology as it evolves.</a:t>
            </a:r>
          </a:p>
        </p:txBody>
      </p:sp>
    </p:spTree>
    <p:extLst>
      <p:ext uri="{BB962C8B-B14F-4D97-AF65-F5344CB8AC3E}">
        <p14:creationId xmlns:p14="http://schemas.microsoft.com/office/powerpoint/2010/main" val="32153199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ft Sidebar Content">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F0F98D3B-482F-0747-9502-8D7180CE4483}"/>
              </a:ext>
            </a:extLst>
          </p:cNvPr>
          <p:cNvPicPr>
            <a:picLocks noChangeAspect="1"/>
          </p:cNvPicPr>
          <p:nvPr userDrawn="1"/>
        </p:nvPicPr>
        <p:blipFill rotWithShape="1">
          <a:blip r:embed="rId2" cstate="print">
            <a:extLst>
              <a:ext uri="{BEBA8EAE-BF5A-486C-A8C5-ECC9F3942E4B}">
                <a14:imgProps xmlns:a14="http://schemas.microsoft.com/office/drawing/2010/main">
                  <a14:imgLayer r:embed="rId3">
                    <a14:imgEffect>
                      <a14:saturation sat="79000"/>
                    </a14:imgEffect>
                  </a14:imgLayer>
                </a14:imgProps>
              </a:ext>
              <a:ext uri="{28A0092B-C50C-407E-A947-70E740481C1C}">
                <a14:useLocalDpi xmlns:a14="http://schemas.microsoft.com/office/drawing/2010/main" val="0"/>
              </a:ext>
            </a:extLst>
          </a:blip>
          <a:srcRect/>
          <a:stretch/>
        </p:blipFill>
        <p:spPr>
          <a:xfrm>
            <a:off x="0" y="-1"/>
            <a:ext cx="3086889" cy="5154957"/>
          </a:xfrm>
          <a:prstGeom prst="rect">
            <a:avLst/>
          </a:prstGeom>
        </p:spPr>
      </p:pic>
      <p:sp>
        <p:nvSpPr>
          <p:cNvPr id="12" name="Rectangle 11">
            <a:extLst>
              <a:ext uri="{FF2B5EF4-FFF2-40B4-BE49-F238E27FC236}">
                <a16:creationId xmlns:a16="http://schemas.microsoft.com/office/drawing/2014/main" id="{E7372BDB-ADAA-F141-8B07-251E621C94BC}"/>
              </a:ext>
            </a:extLst>
          </p:cNvPr>
          <p:cNvSpPr/>
          <p:nvPr userDrawn="1"/>
        </p:nvSpPr>
        <p:spPr>
          <a:xfrm>
            <a:off x="4405" y="0"/>
            <a:ext cx="3086888" cy="5143500"/>
          </a:xfrm>
          <a:prstGeom prst="rect">
            <a:avLst/>
          </a:prstGeom>
          <a:gradFill>
            <a:gsLst>
              <a:gs pos="19000">
                <a:srgbClr val="41439A">
                  <a:alpha val="54000"/>
                </a:srgbClr>
              </a:gs>
              <a:gs pos="99000">
                <a:srgbClr val="4B4FA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350" dirty="0"/>
          </a:p>
        </p:txBody>
      </p:sp>
      <p:sp>
        <p:nvSpPr>
          <p:cNvPr id="8" name="TextBox 7">
            <a:extLst>
              <a:ext uri="{FF2B5EF4-FFF2-40B4-BE49-F238E27FC236}">
                <a16:creationId xmlns:a16="http://schemas.microsoft.com/office/drawing/2014/main" id="{D18D8AB7-A57D-1241-931E-54086C3A65D6}"/>
              </a:ext>
            </a:extLst>
          </p:cNvPr>
          <p:cNvSpPr txBox="1"/>
          <p:nvPr userDrawn="1"/>
        </p:nvSpPr>
        <p:spPr>
          <a:xfrm>
            <a:off x="259849" y="393321"/>
            <a:ext cx="2381943" cy="1159411"/>
          </a:xfrm>
          <a:prstGeom prst="rect">
            <a:avLst/>
          </a:prstGeom>
        </p:spPr>
        <p:txBody>
          <a:bodyPr vert="horz" wrap="square" lIns="0" tIns="5198" rIns="0" bIns="0" rtlCol="0">
            <a:noAutofit/>
          </a:bodyPr>
          <a:lstStyle/>
          <a:p>
            <a:pPr marL="5775" marR="182207" algn="just">
              <a:lnSpc>
                <a:spcPct val="90000"/>
              </a:lnSpc>
              <a:spcBef>
                <a:spcPts val="41"/>
              </a:spcBef>
            </a:pPr>
            <a:endParaRPr lang="en-US" sz="3000" b="1" i="0" spc="-22" dirty="0">
              <a:solidFill>
                <a:schemeClr val="bg1"/>
              </a:solidFill>
              <a:latin typeface="Montserrat SemiBold" pitchFamily="2" charset="77"/>
              <a:cs typeface="Arial Narrow"/>
            </a:endParaRPr>
          </a:p>
        </p:txBody>
      </p:sp>
      <p:sp>
        <p:nvSpPr>
          <p:cNvPr id="9" name="Title 9">
            <a:extLst>
              <a:ext uri="{FF2B5EF4-FFF2-40B4-BE49-F238E27FC236}">
                <a16:creationId xmlns:a16="http://schemas.microsoft.com/office/drawing/2014/main" id="{9BAAE306-3204-4CC5-884C-3D462803ACD2}"/>
              </a:ext>
            </a:extLst>
          </p:cNvPr>
          <p:cNvSpPr>
            <a:spLocks noGrp="1"/>
          </p:cNvSpPr>
          <p:nvPr>
            <p:ph type="title"/>
          </p:nvPr>
        </p:nvSpPr>
        <p:spPr>
          <a:xfrm>
            <a:off x="265546" y="397516"/>
            <a:ext cx="2381943" cy="847641"/>
          </a:xfrm>
        </p:spPr>
        <p:txBody>
          <a:bodyPr>
            <a:noAutofit/>
          </a:bodyPr>
          <a:lstStyle>
            <a:lvl1pPr>
              <a:lnSpc>
                <a:spcPct val="90000"/>
              </a:lnSpc>
              <a:defRPr b="0" i="0">
                <a:solidFill>
                  <a:schemeClr val="bg1"/>
                </a:solidFill>
              </a:defRPr>
            </a:lvl1pPr>
          </a:lstStyle>
          <a:p>
            <a:r>
              <a:rPr lang="en-US"/>
              <a:t>Click to edit Master title style</a:t>
            </a:r>
          </a:p>
        </p:txBody>
      </p:sp>
    </p:spTree>
    <p:extLst>
      <p:ext uri="{BB962C8B-B14F-4D97-AF65-F5344CB8AC3E}">
        <p14:creationId xmlns:p14="http://schemas.microsoft.com/office/powerpoint/2010/main" val="12161176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tandard blank">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8047F413-7CC3-9041-B985-1939336F2C65}"/>
              </a:ext>
            </a:extLst>
          </p:cNvPr>
          <p:cNvSpPr>
            <a:spLocks noGrp="1"/>
          </p:cNvSpPr>
          <p:nvPr>
            <p:ph type="title"/>
          </p:nvPr>
        </p:nvSpPr>
        <p:spPr>
          <a:xfrm>
            <a:off x="265545" y="397516"/>
            <a:ext cx="8338184" cy="847641"/>
          </a:xfrm>
        </p:spPr>
        <p:txBody>
          <a:bodyPr>
            <a:noAutofit/>
          </a:bodyPr>
          <a:lstStyle>
            <a:lvl1pPr>
              <a:lnSpc>
                <a:spcPct val="90000"/>
              </a:lnSpc>
              <a:defRPr b="0" i="0">
                <a:solidFill>
                  <a:srgbClr val="717272"/>
                </a:solidFill>
              </a:defRPr>
            </a:lvl1pPr>
          </a:lstStyle>
          <a:p>
            <a:r>
              <a:rPr lang="en-US"/>
              <a:t>Click to edit Master title style</a:t>
            </a:r>
          </a:p>
        </p:txBody>
      </p:sp>
    </p:spTree>
    <p:extLst>
      <p:ext uri="{BB962C8B-B14F-4D97-AF65-F5344CB8AC3E}">
        <p14:creationId xmlns:p14="http://schemas.microsoft.com/office/powerpoint/2010/main" val="3041118730"/>
      </p:ext>
    </p:extLst>
  </p:cSld>
  <p:clrMapOvr>
    <a:masterClrMapping/>
  </p:clrMapOvr>
  <p:extLst>
    <p:ext uri="{DCECCB84-F9BA-43D5-87BE-67443E8EF086}">
      <p15:sldGuideLst xmlns:p15="http://schemas.microsoft.com/office/powerpoint/2012/main">
        <p15:guide id="1" orient="horz" pos="89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Works Cited">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92454BFC-BC26-0B4D-A0EE-0E0CCEA287B5}"/>
              </a:ext>
            </a:extLst>
          </p:cNvPr>
          <p:cNvSpPr>
            <a:spLocks noGrp="1"/>
          </p:cNvSpPr>
          <p:nvPr>
            <p:ph type="body" sz="quarter" idx="11" hasCustomPrompt="1"/>
          </p:nvPr>
        </p:nvSpPr>
        <p:spPr>
          <a:xfrm>
            <a:off x="287335" y="1164374"/>
            <a:ext cx="4107764" cy="3377885"/>
          </a:xfrm>
          <a:prstGeom prst="rect">
            <a:avLst/>
          </a:prstGeom>
        </p:spPr>
        <p:txBody>
          <a:bodyPr lIns="0" tIns="0" rIns="0" bIns="0">
            <a:noAutofit/>
          </a:bodyPr>
          <a:lstStyle>
            <a:lvl1pPr marL="5775" marR="120990" indent="0" algn="just">
              <a:lnSpc>
                <a:spcPts val="1168"/>
              </a:lnSpc>
              <a:spcBef>
                <a:spcPts val="9"/>
              </a:spcBef>
              <a:buNone/>
              <a:defRPr sz="900" baseline="0">
                <a:solidFill>
                  <a:srgbClr val="000000"/>
                </a:solidFill>
                <a:latin typeface="Roboto Condensed Light" panose="02000000000000000000" pitchFamily="2" charset="0"/>
              </a:defRPr>
            </a:lvl1pPr>
          </a:lstStyle>
          <a:p>
            <a:pPr marL="7701" marR="242975" algn="just">
              <a:spcBef>
                <a:spcPts val="55"/>
              </a:spcBef>
            </a:pPr>
            <a:r>
              <a:rPr lang="en-CA" sz="900" spc="-22" err="1">
                <a:solidFill>
                  <a:srgbClr val="464646"/>
                </a:solidFill>
                <a:latin typeface="Roboto Condensed Light" panose="02000000000000000000" pitchFamily="2" charset="0"/>
                <a:cs typeface="Arial Narrow"/>
              </a:rPr>
              <a:t>Bersin</a:t>
            </a:r>
            <a:r>
              <a:rPr lang="en-CA" sz="900" spc="-22">
                <a:solidFill>
                  <a:srgbClr val="464646"/>
                </a:solidFill>
                <a:latin typeface="Roboto Condensed Light" panose="02000000000000000000" pitchFamily="2" charset="0"/>
                <a:cs typeface="Arial Narrow"/>
              </a:rPr>
              <a:t>,</a:t>
            </a:r>
            <a:r>
              <a:rPr lang="en-CA" sz="900" spc="-48">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Josh.</a:t>
            </a:r>
            <a:r>
              <a:rPr lang="en-CA" sz="900" spc="-48">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“Time</a:t>
            </a:r>
            <a:r>
              <a:rPr lang="en-CA" sz="900" spc="-48">
                <a:solidFill>
                  <a:srgbClr val="464646"/>
                </a:solidFill>
                <a:latin typeface="Roboto Condensed Light" panose="02000000000000000000" pitchFamily="2" charset="0"/>
                <a:cs typeface="Arial Narrow"/>
              </a:rPr>
              <a:t> </a:t>
            </a:r>
            <a:r>
              <a:rPr lang="en-CA" sz="900" spc="-13">
                <a:solidFill>
                  <a:srgbClr val="464646"/>
                </a:solidFill>
                <a:latin typeface="Roboto Condensed Light" panose="02000000000000000000" pitchFamily="2" charset="0"/>
                <a:cs typeface="Arial Narrow"/>
              </a:rPr>
              <a:t>to</a:t>
            </a:r>
            <a:r>
              <a:rPr lang="en-CA" sz="900" spc="-48">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Scrap</a:t>
            </a:r>
            <a:r>
              <a:rPr lang="en-CA" sz="900" spc="-48">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Performance</a:t>
            </a:r>
            <a:r>
              <a:rPr lang="en-CA" sz="900" spc="-91">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Appraisals?”</a:t>
            </a:r>
            <a:r>
              <a:rPr lang="en-CA" sz="900" spc="-48">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Forbes</a:t>
            </a:r>
            <a:r>
              <a:rPr lang="en-CA" sz="900" spc="-46">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Magazine.</a:t>
            </a:r>
            <a:r>
              <a:rPr lang="en-CA" sz="900" spc="-48">
                <a:solidFill>
                  <a:srgbClr val="464646"/>
                </a:solidFill>
                <a:latin typeface="Roboto Condensed Light" panose="02000000000000000000" pitchFamily="2" charset="0"/>
                <a:cs typeface="Arial Narrow"/>
              </a:rPr>
              <a:t> </a:t>
            </a:r>
            <a:r>
              <a:rPr lang="en-CA" sz="900" spc="-2">
                <a:solidFill>
                  <a:srgbClr val="464646"/>
                </a:solidFill>
                <a:latin typeface="Roboto Condensed Light" panose="02000000000000000000" pitchFamily="2" charset="0"/>
                <a:cs typeface="Arial Narrow"/>
              </a:rPr>
              <a:t>5</a:t>
            </a:r>
            <a:r>
              <a:rPr lang="en-CA" sz="900" spc="-48">
                <a:solidFill>
                  <a:srgbClr val="464646"/>
                </a:solidFill>
                <a:latin typeface="Roboto Condensed Light" panose="02000000000000000000" pitchFamily="2" charset="0"/>
                <a:cs typeface="Arial Narrow"/>
              </a:rPr>
              <a:t> </a:t>
            </a:r>
            <a:r>
              <a:rPr lang="en-CA" sz="900" spc="-20">
                <a:solidFill>
                  <a:srgbClr val="464646"/>
                </a:solidFill>
                <a:latin typeface="Roboto Condensed Light" panose="02000000000000000000" pitchFamily="2" charset="0"/>
                <a:cs typeface="Arial Narrow"/>
              </a:rPr>
              <a:t>June</a:t>
            </a:r>
            <a:r>
              <a:rPr lang="en-CA" sz="900" spc="-48">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2013.</a:t>
            </a:r>
            <a:r>
              <a:rPr lang="en-CA" sz="900" spc="-48">
                <a:solidFill>
                  <a:srgbClr val="464646"/>
                </a:solidFill>
                <a:latin typeface="Roboto Condensed Light" panose="02000000000000000000" pitchFamily="2" charset="0"/>
                <a:cs typeface="Arial Narrow"/>
              </a:rPr>
              <a:t> </a:t>
            </a:r>
            <a:r>
              <a:rPr lang="en-CA" sz="900" spc="-31">
                <a:solidFill>
                  <a:srgbClr val="464646"/>
                </a:solidFill>
                <a:latin typeface="Roboto Condensed Light" panose="02000000000000000000" pitchFamily="2" charset="0"/>
                <a:cs typeface="Arial Narrow"/>
              </a:rPr>
              <a:t>Web.  </a:t>
            </a:r>
            <a:r>
              <a:rPr lang="en-CA" sz="900" spc="-16">
                <a:solidFill>
                  <a:srgbClr val="464646"/>
                </a:solidFill>
                <a:latin typeface="Roboto Condensed Light" panose="02000000000000000000" pitchFamily="2" charset="0"/>
                <a:cs typeface="Arial Narrow"/>
              </a:rPr>
              <a:t>30 </a:t>
            </a:r>
            <a:r>
              <a:rPr lang="en-CA" sz="900" spc="-18">
                <a:solidFill>
                  <a:srgbClr val="464646"/>
                </a:solidFill>
                <a:latin typeface="Roboto Condensed Light" panose="02000000000000000000" pitchFamily="2" charset="0"/>
                <a:cs typeface="Arial Narrow"/>
              </a:rPr>
              <a:t>Oct </a:t>
            </a:r>
            <a:r>
              <a:rPr lang="en-CA" sz="900" spc="-22">
                <a:solidFill>
                  <a:srgbClr val="464646"/>
                </a:solidFill>
                <a:latin typeface="Roboto Condensed Light" panose="02000000000000000000" pitchFamily="2" charset="0"/>
                <a:cs typeface="Arial Narrow"/>
              </a:rPr>
              <a:t>2013. </a:t>
            </a:r>
            <a:r>
              <a:rPr lang="en-CA" sz="900" spc="-27">
                <a:solidFill>
                  <a:srgbClr val="0076B7"/>
                </a:solidFill>
                <a:latin typeface="Roboto Condensed Light" panose="02000000000000000000" pitchFamily="2" charset="0"/>
                <a:cs typeface="Arial Narrow"/>
                <a:hlinkClick r:id="rId2">
                  <a:extLst>
                    <a:ext uri="{A12FA001-AC4F-418D-AE19-62706E023703}">
                      <ahyp:hlinkClr xmlns:ahyp="http://schemas.microsoft.com/office/drawing/2018/hyperlinkcolor" val="tx"/>
                    </a:ext>
                  </a:extLst>
                </a:hlinkClick>
              </a:rPr>
              <a:t>&lt;http://www.forbes.com/sites/joshbersin/2013/05/06/time-to-scrap-performance- </a:t>
            </a:r>
            <a:r>
              <a:rPr lang="en-CA" sz="900" spc="-27">
                <a:solidFill>
                  <a:srgbClr val="0076B7"/>
                </a:solidFill>
                <a:latin typeface="Roboto Condensed Light" panose="02000000000000000000" pitchFamily="2" charset="0"/>
                <a:cs typeface="Arial Narrow"/>
              </a:rPr>
              <a:t> </a:t>
            </a:r>
            <a:r>
              <a:rPr lang="en-CA" sz="900" spc="-25">
                <a:solidFill>
                  <a:srgbClr val="0076B7"/>
                </a:solidFill>
                <a:latin typeface="Roboto Condensed Light" panose="02000000000000000000" pitchFamily="2" charset="0"/>
                <a:cs typeface="Arial Narrow"/>
              </a:rPr>
              <a:t>appraisals/&gt;</a:t>
            </a:r>
            <a:r>
              <a:rPr lang="en-CA" sz="900" spc="-25">
                <a:solidFill>
                  <a:srgbClr val="464646"/>
                </a:solidFill>
                <a:latin typeface="Roboto Condensed Light" panose="02000000000000000000" pitchFamily="2" charset="0"/>
                <a:cs typeface="Arial Narrow"/>
              </a:rPr>
              <a:t>.</a:t>
            </a:r>
            <a:endParaRPr lang="en-CA" sz="900">
              <a:latin typeface="Roboto Condensed Light" panose="02000000000000000000" pitchFamily="2" charset="0"/>
              <a:cs typeface="Arial Narrow"/>
            </a:endParaRPr>
          </a:p>
          <a:p>
            <a:pPr>
              <a:spcBef>
                <a:spcPts val="12"/>
              </a:spcBef>
            </a:pPr>
            <a:endParaRPr lang="en-CA" sz="900">
              <a:latin typeface="Roboto Condensed Light" panose="02000000000000000000" pitchFamily="2" charset="0"/>
              <a:cs typeface="Times New Roman"/>
            </a:endParaRPr>
          </a:p>
          <a:p>
            <a:pPr marL="7701">
              <a:lnSpc>
                <a:spcPts val="1561"/>
              </a:lnSpc>
            </a:pPr>
            <a:r>
              <a:rPr lang="en-CA" sz="900" spc="-22">
                <a:solidFill>
                  <a:srgbClr val="464646"/>
                </a:solidFill>
                <a:latin typeface="Roboto Condensed Light" panose="02000000000000000000" pitchFamily="2" charset="0"/>
                <a:cs typeface="Arial Narrow"/>
              </a:rPr>
              <a:t>Cheese,</a:t>
            </a:r>
            <a:r>
              <a:rPr lang="en-CA" sz="900" spc="-50">
                <a:solidFill>
                  <a:srgbClr val="464646"/>
                </a:solidFill>
                <a:latin typeface="Roboto Condensed Light" panose="02000000000000000000" pitchFamily="2" charset="0"/>
                <a:cs typeface="Arial Narrow"/>
              </a:rPr>
              <a:t> </a:t>
            </a:r>
            <a:r>
              <a:rPr lang="en-CA" sz="900" spc="-29">
                <a:solidFill>
                  <a:srgbClr val="464646"/>
                </a:solidFill>
                <a:latin typeface="Roboto Condensed Light" panose="02000000000000000000" pitchFamily="2" charset="0"/>
                <a:cs typeface="Arial Narrow"/>
              </a:rPr>
              <a:t>Peter,</a:t>
            </a:r>
            <a:r>
              <a:rPr lang="en-CA" sz="900" spc="-48">
                <a:solidFill>
                  <a:srgbClr val="464646"/>
                </a:solidFill>
                <a:latin typeface="Roboto Condensed Light" panose="02000000000000000000" pitchFamily="2" charset="0"/>
                <a:cs typeface="Arial Narrow"/>
              </a:rPr>
              <a:t> </a:t>
            </a:r>
            <a:r>
              <a:rPr lang="en-CA" sz="900" spc="-13">
                <a:solidFill>
                  <a:srgbClr val="464646"/>
                </a:solidFill>
                <a:latin typeface="Roboto Condensed Light" panose="02000000000000000000" pitchFamily="2" charset="0"/>
                <a:cs typeface="Arial Narrow"/>
              </a:rPr>
              <a:t>et</a:t>
            </a:r>
            <a:r>
              <a:rPr lang="en-CA" sz="900" spc="-48">
                <a:solidFill>
                  <a:srgbClr val="464646"/>
                </a:solidFill>
                <a:latin typeface="Roboto Condensed Light" panose="02000000000000000000" pitchFamily="2" charset="0"/>
                <a:cs typeface="Arial Narrow"/>
              </a:rPr>
              <a:t> </a:t>
            </a:r>
            <a:r>
              <a:rPr lang="en-CA" sz="900" spc="-18">
                <a:solidFill>
                  <a:srgbClr val="464646"/>
                </a:solidFill>
                <a:latin typeface="Roboto Condensed Light" panose="02000000000000000000" pitchFamily="2" charset="0"/>
                <a:cs typeface="Arial Narrow"/>
              </a:rPr>
              <a:t>al.</a:t>
            </a:r>
            <a:r>
              <a:rPr lang="en-CA" sz="900" spc="-48">
                <a:solidFill>
                  <a:srgbClr val="464646"/>
                </a:solidFill>
                <a:latin typeface="Roboto Condensed Light" panose="02000000000000000000" pitchFamily="2" charset="0"/>
                <a:cs typeface="Arial Narrow"/>
              </a:rPr>
              <a:t> </a:t>
            </a:r>
            <a:r>
              <a:rPr lang="en-CA" sz="900" spc="-2">
                <a:solidFill>
                  <a:srgbClr val="464646"/>
                </a:solidFill>
                <a:latin typeface="Roboto Condensed Light" panose="02000000000000000000" pitchFamily="2" charset="0"/>
                <a:cs typeface="Arial Narrow"/>
              </a:rPr>
              <a:t>“</a:t>
            </a:r>
            <a:r>
              <a:rPr lang="en-CA" sz="900" spc="-48">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Creating</a:t>
            </a:r>
            <a:r>
              <a:rPr lang="en-CA" sz="900" spc="-48">
                <a:solidFill>
                  <a:srgbClr val="464646"/>
                </a:solidFill>
                <a:latin typeface="Roboto Condensed Light" panose="02000000000000000000" pitchFamily="2" charset="0"/>
                <a:cs typeface="Arial Narrow"/>
              </a:rPr>
              <a:t> </a:t>
            </a:r>
            <a:r>
              <a:rPr lang="en-CA" sz="900" spc="-16">
                <a:solidFill>
                  <a:srgbClr val="464646"/>
                </a:solidFill>
                <a:latin typeface="Roboto Condensed Light" panose="02000000000000000000" pitchFamily="2" charset="0"/>
                <a:cs typeface="Arial Narrow"/>
              </a:rPr>
              <a:t>an</a:t>
            </a:r>
            <a:r>
              <a:rPr lang="en-CA" sz="900" spc="-95">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Agile</a:t>
            </a:r>
            <a:r>
              <a:rPr lang="en-CA" sz="900" spc="-48">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Organization.”</a:t>
            </a:r>
            <a:r>
              <a:rPr lang="en-CA" sz="900" spc="-93">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Accenture.</a:t>
            </a:r>
            <a:r>
              <a:rPr lang="en-CA" sz="900" spc="-48">
                <a:solidFill>
                  <a:srgbClr val="464646"/>
                </a:solidFill>
                <a:latin typeface="Roboto Condensed Light" panose="02000000000000000000" pitchFamily="2" charset="0"/>
                <a:cs typeface="Arial Narrow"/>
              </a:rPr>
              <a:t> </a:t>
            </a:r>
            <a:r>
              <a:rPr lang="en-CA" sz="900" spc="-20">
                <a:solidFill>
                  <a:srgbClr val="464646"/>
                </a:solidFill>
                <a:latin typeface="Roboto Condensed Light" panose="02000000000000000000" pitchFamily="2" charset="0"/>
                <a:cs typeface="Arial Narrow"/>
              </a:rPr>
              <a:t>Oct.</a:t>
            </a:r>
            <a:r>
              <a:rPr lang="en-CA" sz="900" spc="-50">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2009.</a:t>
            </a:r>
            <a:r>
              <a:rPr lang="en-CA" sz="900" spc="-48">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Web.</a:t>
            </a:r>
            <a:r>
              <a:rPr lang="en-CA" sz="900" spc="-48">
                <a:solidFill>
                  <a:srgbClr val="464646"/>
                </a:solidFill>
                <a:latin typeface="Roboto Condensed Light" panose="02000000000000000000" pitchFamily="2" charset="0"/>
                <a:cs typeface="Arial Narrow"/>
              </a:rPr>
              <a:t> </a:t>
            </a:r>
            <a:r>
              <a:rPr lang="en-CA" sz="900" spc="-37">
                <a:solidFill>
                  <a:srgbClr val="464646"/>
                </a:solidFill>
                <a:latin typeface="Roboto Condensed Light" panose="02000000000000000000" pitchFamily="2" charset="0"/>
                <a:cs typeface="Arial Narrow"/>
              </a:rPr>
              <a:t>Nov.</a:t>
            </a:r>
            <a:r>
              <a:rPr lang="en-CA" sz="900" spc="-48">
                <a:solidFill>
                  <a:srgbClr val="464646"/>
                </a:solidFill>
                <a:latin typeface="Roboto Condensed Light" panose="02000000000000000000" pitchFamily="2" charset="0"/>
                <a:cs typeface="Arial Narrow"/>
              </a:rPr>
              <a:t> </a:t>
            </a:r>
            <a:r>
              <a:rPr lang="en-CA" sz="900" spc="-27">
                <a:solidFill>
                  <a:srgbClr val="464646"/>
                </a:solidFill>
                <a:latin typeface="Roboto Condensed Light" panose="02000000000000000000" pitchFamily="2" charset="0"/>
                <a:cs typeface="Arial Narrow"/>
              </a:rPr>
              <a:t>2013.</a:t>
            </a:r>
            <a:endParaRPr lang="en-CA" sz="900">
              <a:latin typeface="Roboto Condensed Light" panose="02000000000000000000" pitchFamily="2" charset="0"/>
              <a:cs typeface="Arial Narrow"/>
            </a:endParaRPr>
          </a:p>
          <a:p>
            <a:pPr marL="7701" marR="159031">
              <a:lnSpc>
                <a:spcPts val="1558"/>
              </a:lnSpc>
              <a:spcBef>
                <a:spcPts val="55"/>
              </a:spcBef>
            </a:pPr>
            <a:r>
              <a:rPr lang="en-CA" sz="900" spc="-27">
                <a:solidFill>
                  <a:srgbClr val="0076B7"/>
                </a:solidFill>
                <a:latin typeface="Roboto Condensed Light" panose="02000000000000000000" pitchFamily="2" charset="0"/>
                <a:cs typeface="Arial Narrow"/>
                <a:hlinkClick r:id="rId3"/>
              </a:rPr>
              <a:t>&lt;http://www.accenture.com/SiteCollectionDocuments/PDF/OutlookPDF_AgileOrganization_02. </a:t>
            </a:r>
            <a:r>
              <a:rPr lang="en-CA" sz="900" spc="-27">
                <a:solidFill>
                  <a:srgbClr val="0076B7"/>
                </a:solidFill>
                <a:latin typeface="Roboto Condensed Light" panose="02000000000000000000" pitchFamily="2" charset="0"/>
                <a:cs typeface="Arial Narrow"/>
              </a:rPr>
              <a:t> </a:t>
            </a:r>
            <a:r>
              <a:rPr lang="en-CA" sz="900" spc="-22">
                <a:solidFill>
                  <a:srgbClr val="0076B7"/>
                </a:solidFill>
                <a:latin typeface="Roboto Condensed Light" panose="02000000000000000000" pitchFamily="2" charset="0"/>
                <a:cs typeface="Arial Narrow"/>
              </a:rPr>
              <a:t>pdf&gt;</a:t>
            </a:r>
            <a:r>
              <a:rPr lang="en-CA" sz="900" spc="-22">
                <a:solidFill>
                  <a:srgbClr val="464646"/>
                </a:solidFill>
                <a:latin typeface="Roboto Condensed Light" panose="02000000000000000000" pitchFamily="2" charset="0"/>
                <a:cs typeface="Arial Narrow"/>
              </a:rPr>
              <a:t>.</a:t>
            </a:r>
            <a:endParaRPr lang="en-CA" sz="900">
              <a:latin typeface="Roboto Condensed Light" panose="02000000000000000000" pitchFamily="2" charset="0"/>
              <a:cs typeface="Arial Narrow"/>
            </a:endParaRPr>
          </a:p>
          <a:p>
            <a:pPr>
              <a:spcBef>
                <a:spcPts val="6"/>
              </a:spcBef>
            </a:pPr>
            <a:endParaRPr lang="en-CA" sz="900">
              <a:latin typeface="Roboto Condensed Light" panose="02000000000000000000" pitchFamily="2" charset="0"/>
              <a:cs typeface="Times New Roman"/>
            </a:endParaRPr>
          </a:p>
          <a:p>
            <a:pPr marL="7701" marR="182520">
              <a:spcBef>
                <a:spcPts val="3"/>
              </a:spcBef>
            </a:pPr>
            <a:r>
              <a:rPr lang="en-CA" sz="900" spc="-22" err="1">
                <a:solidFill>
                  <a:srgbClr val="464646"/>
                </a:solidFill>
                <a:latin typeface="Roboto Condensed Light" panose="02000000000000000000" pitchFamily="2" charset="0"/>
                <a:cs typeface="Arial Narrow"/>
              </a:rPr>
              <a:t>Croxon</a:t>
            </a:r>
            <a:r>
              <a:rPr lang="en-CA" sz="900" spc="-22">
                <a:solidFill>
                  <a:srgbClr val="464646"/>
                </a:solidFill>
                <a:latin typeface="Roboto Condensed Light" panose="02000000000000000000" pitchFamily="2" charset="0"/>
                <a:cs typeface="Arial Narrow"/>
              </a:rPr>
              <a:t>,</a:t>
            </a:r>
            <a:r>
              <a:rPr lang="en-CA" sz="900" spc="-50">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Bruce</a:t>
            </a:r>
            <a:r>
              <a:rPr lang="en-CA" sz="900" spc="-50">
                <a:solidFill>
                  <a:srgbClr val="464646"/>
                </a:solidFill>
                <a:latin typeface="Roboto Condensed Light" panose="02000000000000000000" pitchFamily="2" charset="0"/>
                <a:cs typeface="Arial Narrow"/>
              </a:rPr>
              <a:t> </a:t>
            </a:r>
            <a:r>
              <a:rPr lang="en-CA" sz="900" spc="-13">
                <a:solidFill>
                  <a:srgbClr val="464646"/>
                </a:solidFill>
                <a:latin typeface="Roboto Condensed Light" panose="02000000000000000000" pitchFamily="2" charset="0"/>
                <a:cs typeface="Arial Narrow"/>
              </a:rPr>
              <a:t>et</a:t>
            </a:r>
            <a:r>
              <a:rPr lang="en-CA" sz="900" spc="-48">
                <a:solidFill>
                  <a:srgbClr val="464646"/>
                </a:solidFill>
                <a:latin typeface="Roboto Condensed Light" panose="02000000000000000000" pitchFamily="2" charset="0"/>
                <a:cs typeface="Arial Narrow"/>
              </a:rPr>
              <a:t> </a:t>
            </a:r>
            <a:r>
              <a:rPr lang="en-CA" sz="900" spc="-18">
                <a:solidFill>
                  <a:srgbClr val="464646"/>
                </a:solidFill>
                <a:latin typeface="Roboto Condensed Light" panose="02000000000000000000" pitchFamily="2" charset="0"/>
                <a:cs typeface="Arial Narrow"/>
              </a:rPr>
              <a:t>al.</a:t>
            </a:r>
            <a:r>
              <a:rPr lang="en-CA" sz="900" spc="-50">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“Dinner</a:t>
            </a:r>
            <a:r>
              <a:rPr lang="en-CA" sz="900" spc="-50">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Series:</a:t>
            </a:r>
            <a:r>
              <a:rPr lang="en-CA" sz="900" spc="-48">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Performance</a:t>
            </a:r>
            <a:r>
              <a:rPr lang="en-CA" sz="900" spc="-50">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Management</a:t>
            </a:r>
            <a:r>
              <a:rPr lang="en-CA" sz="900" spc="-48">
                <a:solidFill>
                  <a:srgbClr val="464646"/>
                </a:solidFill>
                <a:latin typeface="Roboto Condensed Light" panose="02000000000000000000" pitchFamily="2" charset="0"/>
                <a:cs typeface="Arial Narrow"/>
              </a:rPr>
              <a:t> </a:t>
            </a:r>
            <a:r>
              <a:rPr lang="en-CA" sz="900" spc="-20">
                <a:solidFill>
                  <a:srgbClr val="464646"/>
                </a:solidFill>
                <a:latin typeface="Roboto Condensed Light" panose="02000000000000000000" pitchFamily="2" charset="0"/>
                <a:cs typeface="Arial Narrow"/>
              </a:rPr>
              <a:t>with</a:t>
            </a:r>
            <a:r>
              <a:rPr lang="en-CA" sz="900" spc="-50">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Bruce</a:t>
            </a:r>
            <a:r>
              <a:rPr lang="en-CA" sz="900" spc="-50">
                <a:solidFill>
                  <a:srgbClr val="464646"/>
                </a:solidFill>
                <a:latin typeface="Roboto Condensed Light" panose="02000000000000000000" pitchFamily="2" charset="0"/>
                <a:cs typeface="Arial Narrow"/>
              </a:rPr>
              <a:t> </a:t>
            </a:r>
            <a:r>
              <a:rPr lang="en-CA" sz="900" spc="-22" err="1">
                <a:solidFill>
                  <a:srgbClr val="464646"/>
                </a:solidFill>
                <a:latin typeface="Roboto Condensed Light" panose="02000000000000000000" pitchFamily="2" charset="0"/>
                <a:cs typeface="Arial Narrow"/>
              </a:rPr>
              <a:t>Croxon</a:t>
            </a:r>
            <a:r>
              <a:rPr lang="en-CA" sz="900" spc="-48">
                <a:solidFill>
                  <a:srgbClr val="464646"/>
                </a:solidFill>
                <a:latin typeface="Roboto Condensed Light" panose="02000000000000000000" pitchFamily="2" charset="0"/>
                <a:cs typeface="Arial Narrow"/>
              </a:rPr>
              <a:t> </a:t>
            </a:r>
            <a:r>
              <a:rPr lang="en-CA" sz="900" spc="-20">
                <a:solidFill>
                  <a:srgbClr val="464646"/>
                </a:solidFill>
                <a:latin typeface="Roboto Condensed Light" panose="02000000000000000000" pitchFamily="2" charset="0"/>
                <a:cs typeface="Arial Narrow"/>
              </a:rPr>
              <a:t>from</a:t>
            </a:r>
            <a:r>
              <a:rPr lang="en-CA" sz="900" spc="-50">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CBC’s  ‘Dragon’s </a:t>
            </a:r>
            <a:r>
              <a:rPr lang="en-CA" sz="900" spc="-22">
                <a:solidFill>
                  <a:srgbClr val="464646"/>
                </a:solidFill>
                <a:latin typeface="Roboto Condensed Light" panose="02000000000000000000" pitchFamily="2" charset="0"/>
                <a:cs typeface="Arial Narrow"/>
              </a:rPr>
              <a:t>Den’” </a:t>
            </a:r>
            <a:r>
              <a:rPr lang="en-CA" sz="900" spc="-37">
                <a:solidFill>
                  <a:srgbClr val="464646"/>
                </a:solidFill>
                <a:latin typeface="Roboto Condensed Light" panose="02000000000000000000" pitchFamily="2" charset="0"/>
                <a:cs typeface="Arial Narrow"/>
              </a:rPr>
              <a:t>HRPA Toronto </a:t>
            </a:r>
            <a:r>
              <a:rPr lang="en-CA" sz="900" spc="-29">
                <a:solidFill>
                  <a:srgbClr val="464646"/>
                </a:solidFill>
                <a:latin typeface="Roboto Condensed Light" panose="02000000000000000000" pitchFamily="2" charset="0"/>
                <a:cs typeface="Arial Narrow"/>
              </a:rPr>
              <a:t>Chapter. </a:t>
            </a:r>
            <a:r>
              <a:rPr lang="en-CA" sz="900" spc="-25">
                <a:solidFill>
                  <a:srgbClr val="464646"/>
                </a:solidFill>
                <a:latin typeface="Roboto Condensed Light" panose="02000000000000000000" pitchFamily="2" charset="0"/>
                <a:cs typeface="Arial Narrow"/>
              </a:rPr>
              <a:t>Sheraton </a:t>
            </a:r>
            <a:r>
              <a:rPr lang="en-CA" sz="900" spc="-22">
                <a:solidFill>
                  <a:srgbClr val="464646"/>
                </a:solidFill>
                <a:latin typeface="Roboto Condensed Light" panose="02000000000000000000" pitchFamily="2" charset="0"/>
                <a:cs typeface="Arial Narrow"/>
              </a:rPr>
              <a:t>Hotel, </a:t>
            </a:r>
            <a:r>
              <a:rPr lang="en-CA" sz="900" spc="-34">
                <a:solidFill>
                  <a:srgbClr val="464646"/>
                </a:solidFill>
                <a:latin typeface="Roboto Condensed Light" panose="02000000000000000000" pitchFamily="2" charset="0"/>
                <a:cs typeface="Arial Narrow"/>
              </a:rPr>
              <a:t>Toronto, </a:t>
            </a:r>
            <a:r>
              <a:rPr lang="en-CA" sz="900" spc="-18">
                <a:solidFill>
                  <a:srgbClr val="464646"/>
                </a:solidFill>
                <a:latin typeface="Roboto Condensed Light" panose="02000000000000000000" pitchFamily="2" charset="0"/>
                <a:cs typeface="Arial Narrow"/>
              </a:rPr>
              <a:t>ON. </a:t>
            </a:r>
            <a:r>
              <a:rPr lang="en-CA" sz="900" spc="-16">
                <a:solidFill>
                  <a:srgbClr val="464646"/>
                </a:solidFill>
                <a:latin typeface="Roboto Condensed Light" panose="02000000000000000000" pitchFamily="2" charset="0"/>
                <a:cs typeface="Arial Narrow"/>
              </a:rPr>
              <a:t>12 </a:t>
            </a:r>
            <a:r>
              <a:rPr lang="en-CA" sz="900" spc="-37">
                <a:solidFill>
                  <a:srgbClr val="464646"/>
                </a:solidFill>
                <a:latin typeface="Roboto Condensed Light" panose="02000000000000000000" pitchFamily="2" charset="0"/>
                <a:cs typeface="Arial Narrow"/>
              </a:rPr>
              <a:t>Nov. </a:t>
            </a:r>
            <a:r>
              <a:rPr lang="en-CA" sz="900" spc="-22">
                <a:solidFill>
                  <a:srgbClr val="464646"/>
                </a:solidFill>
                <a:latin typeface="Roboto Condensed Light" panose="02000000000000000000" pitchFamily="2" charset="0"/>
                <a:cs typeface="Arial Narrow"/>
              </a:rPr>
              <a:t>2013. </a:t>
            </a:r>
            <a:r>
              <a:rPr lang="en-CA" sz="900" spc="-27">
                <a:solidFill>
                  <a:srgbClr val="464646"/>
                </a:solidFill>
                <a:latin typeface="Roboto Condensed Light" panose="02000000000000000000" pitchFamily="2" charset="0"/>
                <a:cs typeface="Arial Narrow"/>
              </a:rPr>
              <a:t>Panel  discussion.</a:t>
            </a:r>
            <a:endParaRPr lang="en-CA" sz="900">
              <a:latin typeface="Roboto Condensed Light" panose="02000000000000000000" pitchFamily="2" charset="0"/>
              <a:cs typeface="Arial Narrow"/>
            </a:endParaRPr>
          </a:p>
          <a:p>
            <a:pPr>
              <a:spcBef>
                <a:spcPts val="9"/>
              </a:spcBef>
            </a:pPr>
            <a:endParaRPr lang="en-CA" sz="900">
              <a:latin typeface="Roboto Condensed Light" panose="02000000000000000000" pitchFamily="2" charset="0"/>
              <a:cs typeface="Times New Roman"/>
            </a:endParaRPr>
          </a:p>
          <a:p>
            <a:pPr marL="7701" marR="109358">
              <a:spcBef>
                <a:spcPts val="3"/>
              </a:spcBef>
            </a:pPr>
            <a:r>
              <a:rPr lang="en-CA" sz="900" spc="-25" err="1">
                <a:solidFill>
                  <a:srgbClr val="464646"/>
                </a:solidFill>
                <a:latin typeface="Roboto Condensed Light" panose="02000000000000000000" pitchFamily="2" charset="0"/>
                <a:cs typeface="Arial Narrow"/>
              </a:rPr>
              <a:t>Culbert</a:t>
            </a:r>
            <a:r>
              <a:rPr lang="en-CA" sz="900" spc="-25">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Samuel. </a:t>
            </a:r>
            <a:r>
              <a:rPr lang="en-CA" sz="900" spc="-18">
                <a:solidFill>
                  <a:srgbClr val="464646"/>
                </a:solidFill>
                <a:latin typeface="Roboto Condensed Light" panose="02000000000000000000" pitchFamily="2" charset="0"/>
                <a:cs typeface="Arial Narrow"/>
              </a:rPr>
              <a:t>“10 </a:t>
            </a:r>
            <a:r>
              <a:rPr lang="en-CA" sz="900" spc="-25">
                <a:solidFill>
                  <a:srgbClr val="464646"/>
                </a:solidFill>
                <a:latin typeface="Roboto Condensed Light" panose="02000000000000000000" pitchFamily="2" charset="0"/>
                <a:cs typeface="Arial Narrow"/>
              </a:rPr>
              <a:t>Reasons </a:t>
            </a:r>
            <a:r>
              <a:rPr lang="en-CA" sz="900" spc="-13">
                <a:solidFill>
                  <a:srgbClr val="464646"/>
                </a:solidFill>
                <a:latin typeface="Roboto Condensed Light" panose="02000000000000000000" pitchFamily="2" charset="0"/>
                <a:cs typeface="Arial Narrow"/>
              </a:rPr>
              <a:t>to </a:t>
            </a:r>
            <a:r>
              <a:rPr lang="en-CA" sz="900" spc="-18">
                <a:solidFill>
                  <a:srgbClr val="464646"/>
                </a:solidFill>
                <a:latin typeface="Roboto Condensed Light" panose="02000000000000000000" pitchFamily="2" charset="0"/>
                <a:cs typeface="Arial Narrow"/>
              </a:rPr>
              <a:t>Get Rid </a:t>
            </a:r>
            <a:r>
              <a:rPr lang="en-CA" sz="900" spc="-13">
                <a:solidFill>
                  <a:srgbClr val="464646"/>
                </a:solidFill>
                <a:latin typeface="Roboto Condensed Light" panose="02000000000000000000" pitchFamily="2" charset="0"/>
                <a:cs typeface="Arial Narrow"/>
              </a:rPr>
              <a:t>of </a:t>
            </a:r>
            <a:r>
              <a:rPr lang="en-CA" sz="900" spc="-25">
                <a:solidFill>
                  <a:srgbClr val="464646"/>
                </a:solidFill>
                <a:latin typeface="Roboto Condensed Light" panose="02000000000000000000" pitchFamily="2" charset="0"/>
                <a:cs typeface="Arial Narrow"/>
              </a:rPr>
              <a:t>Performance Reviews.” </a:t>
            </a:r>
            <a:r>
              <a:rPr lang="en-CA" sz="900" spc="-22">
                <a:solidFill>
                  <a:srgbClr val="464646"/>
                </a:solidFill>
                <a:latin typeface="Roboto Condensed Light" panose="02000000000000000000" pitchFamily="2" charset="0"/>
                <a:cs typeface="Arial Narrow"/>
              </a:rPr>
              <a:t>Huffington </a:t>
            </a:r>
            <a:r>
              <a:rPr lang="en-CA" sz="900" spc="-20">
                <a:solidFill>
                  <a:srgbClr val="464646"/>
                </a:solidFill>
                <a:latin typeface="Roboto Condensed Light" panose="02000000000000000000" pitchFamily="2" charset="0"/>
                <a:cs typeface="Arial Narrow"/>
              </a:rPr>
              <a:t>Post </a:t>
            </a:r>
            <a:r>
              <a:rPr lang="en-CA" sz="900" spc="-27">
                <a:solidFill>
                  <a:srgbClr val="464646"/>
                </a:solidFill>
                <a:latin typeface="Roboto Condensed Light" panose="02000000000000000000" pitchFamily="2" charset="0"/>
                <a:cs typeface="Arial Narrow"/>
              </a:rPr>
              <a:t>Business.  </a:t>
            </a:r>
            <a:r>
              <a:rPr lang="en-CA" sz="900" spc="-16">
                <a:solidFill>
                  <a:srgbClr val="464646"/>
                </a:solidFill>
                <a:latin typeface="Roboto Condensed Light" panose="02000000000000000000" pitchFamily="2" charset="0"/>
                <a:cs typeface="Arial Narrow"/>
              </a:rPr>
              <a:t>18</a:t>
            </a:r>
            <a:r>
              <a:rPr lang="en-CA" sz="900" spc="-46">
                <a:solidFill>
                  <a:srgbClr val="464646"/>
                </a:solidFill>
                <a:latin typeface="Roboto Condensed Light" panose="02000000000000000000" pitchFamily="2" charset="0"/>
                <a:cs typeface="Arial Narrow"/>
              </a:rPr>
              <a:t> </a:t>
            </a:r>
            <a:r>
              <a:rPr lang="en-CA" sz="900" spc="-20">
                <a:solidFill>
                  <a:srgbClr val="464646"/>
                </a:solidFill>
                <a:latin typeface="Roboto Condensed Light" panose="02000000000000000000" pitchFamily="2" charset="0"/>
                <a:cs typeface="Arial Narrow"/>
              </a:rPr>
              <a:t>Dec.</a:t>
            </a:r>
            <a:r>
              <a:rPr lang="en-CA" sz="900" spc="-46">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2012.</a:t>
            </a:r>
            <a:r>
              <a:rPr lang="en-CA" sz="900" spc="-46">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Web.</a:t>
            </a:r>
            <a:r>
              <a:rPr lang="en-CA" sz="900" spc="-46">
                <a:solidFill>
                  <a:srgbClr val="464646"/>
                </a:solidFill>
                <a:latin typeface="Roboto Condensed Light" panose="02000000000000000000" pitchFamily="2" charset="0"/>
                <a:cs typeface="Arial Narrow"/>
              </a:rPr>
              <a:t> </a:t>
            </a:r>
            <a:r>
              <a:rPr lang="en-CA" sz="900" spc="-16">
                <a:solidFill>
                  <a:srgbClr val="464646"/>
                </a:solidFill>
                <a:latin typeface="Roboto Condensed Light" panose="02000000000000000000" pitchFamily="2" charset="0"/>
                <a:cs typeface="Arial Narrow"/>
              </a:rPr>
              <a:t>28</a:t>
            </a:r>
            <a:r>
              <a:rPr lang="en-CA" sz="900" spc="-46">
                <a:solidFill>
                  <a:srgbClr val="464646"/>
                </a:solidFill>
                <a:latin typeface="Roboto Condensed Light" panose="02000000000000000000" pitchFamily="2" charset="0"/>
                <a:cs typeface="Arial Narrow"/>
              </a:rPr>
              <a:t> </a:t>
            </a:r>
            <a:r>
              <a:rPr lang="en-CA" sz="900" spc="-20">
                <a:solidFill>
                  <a:srgbClr val="464646"/>
                </a:solidFill>
                <a:latin typeface="Roboto Condensed Light" panose="02000000000000000000" pitchFamily="2" charset="0"/>
                <a:cs typeface="Arial Narrow"/>
              </a:rPr>
              <a:t>Oct.</a:t>
            </a:r>
            <a:r>
              <a:rPr lang="en-CA" sz="900" spc="-46">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2013.</a:t>
            </a:r>
            <a:r>
              <a:rPr lang="en-CA" sz="900" spc="-43">
                <a:solidFill>
                  <a:srgbClr val="464646"/>
                </a:solidFill>
                <a:latin typeface="Roboto Condensed Light" panose="02000000000000000000" pitchFamily="2" charset="0"/>
                <a:cs typeface="Arial Narrow"/>
              </a:rPr>
              <a:t> </a:t>
            </a:r>
            <a:r>
              <a:rPr lang="en-CA" sz="900" spc="-27">
                <a:solidFill>
                  <a:srgbClr val="0076B7"/>
                </a:solidFill>
                <a:latin typeface="Roboto Condensed Light" panose="02000000000000000000" pitchFamily="2" charset="0"/>
                <a:cs typeface="Arial Narrow"/>
                <a:hlinkClick r:id="rId4"/>
              </a:rPr>
              <a:t>&lt;http://www.huffingtonpost.com/samuel-culbert/performance- </a:t>
            </a:r>
            <a:r>
              <a:rPr lang="en-CA" sz="900" spc="-27">
                <a:solidFill>
                  <a:srgbClr val="0076B7"/>
                </a:solidFill>
                <a:latin typeface="Roboto Condensed Light" panose="02000000000000000000" pitchFamily="2" charset="0"/>
                <a:cs typeface="Arial Narrow"/>
              </a:rPr>
              <a:t> reviews_b_2325104.html&gt;</a:t>
            </a:r>
            <a:r>
              <a:rPr lang="en-CA" sz="900" spc="-27">
                <a:solidFill>
                  <a:srgbClr val="464646"/>
                </a:solidFill>
                <a:latin typeface="Roboto Condensed Light" panose="02000000000000000000" pitchFamily="2" charset="0"/>
                <a:cs typeface="Arial Narrow"/>
              </a:rPr>
              <a:t>.</a:t>
            </a:r>
            <a:endParaRPr lang="en-CA" sz="900">
              <a:latin typeface="Roboto Condensed Light" panose="02000000000000000000" pitchFamily="2" charset="0"/>
              <a:cs typeface="Arial Narrow"/>
            </a:endParaRPr>
          </a:p>
          <a:p>
            <a:pPr>
              <a:spcBef>
                <a:spcPts val="9"/>
              </a:spcBef>
            </a:pPr>
            <a:endParaRPr lang="en-CA" sz="900">
              <a:latin typeface="Roboto Condensed Light" panose="02000000000000000000" pitchFamily="2" charset="0"/>
              <a:cs typeface="Times New Roman"/>
            </a:endParaRPr>
          </a:p>
          <a:p>
            <a:pPr marL="7701" marR="3081"/>
            <a:r>
              <a:rPr lang="en-CA" sz="900" spc="-25">
                <a:solidFill>
                  <a:srgbClr val="464646"/>
                </a:solidFill>
                <a:latin typeface="Roboto Condensed Light" panose="02000000000000000000" pitchFamily="2" charset="0"/>
                <a:cs typeface="Arial Narrow"/>
              </a:rPr>
              <a:t>Denning, </a:t>
            </a:r>
            <a:r>
              <a:rPr lang="en-CA" sz="900" spc="-22">
                <a:solidFill>
                  <a:srgbClr val="464646"/>
                </a:solidFill>
                <a:latin typeface="Roboto Condensed Light" panose="02000000000000000000" pitchFamily="2" charset="0"/>
                <a:cs typeface="Arial Narrow"/>
              </a:rPr>
              <a:t>Steve. </a:t>
            </a:r>
            <a:r>
              <a:rPr lang="en-CA" sz="900" spc="-20">
                <a:solidFill>
                  <a:srgbClr val="464646"/>
                </a:solidFill>
                <a:latin typeface="Roboto Condensed Light" panose="02000000000000000000" pitchFamily="2" charset="0"/>
                <a:cs typeface="Arial Narrow"/>
              </a:rPr>
              <a:t>“The Case </a:t>
            </a:r>
            <a:r>
              <a:rPr lang="en-CA" sz="900" spc="-22">
                <a:solidFill>
                  <a:srgbClr val="464646"/>
                </a:solidFill>
                <a:latin typeface="Roboto Condensed Light" panose="02000000000000000000" pitchFamily="2" charset="0"/>
                <a:cs typeface="Arial Narrow"/>
              </a:rPr>
              <a:t>Against Agile: </a:t>
            </a:r>
            <a:r>
              <a:rPr lang="en-CA" sz="900" spc="-48">
                <a:solidFill>
                  <a:srgbClr val="464646"/>
                </a:solidFill>
                <a:latin typeface="Roboto Condensed Light" panose="02000000000000000000" pitchFamily="2" charset="0"/>
                <a:cs typeface="Arial Narrow"/>
              </a:rPr>
              <a:t>Ten </a:t>
            </a:r>
            <a:r>
              <a:rPr lang="en-CA" sz="900" spc="-25">
                <a:solidFill>
                  <a:srgbClr val="464646"/>
                </a:solidFill>
                <a:latin typeface="Roboto Condensed Light" panose="02000000000000000000" pitchFamily="2" charset="0"/>
                <a:cs typeface="Arial Narrow"/>
              </a:rPr>
              <a:t>Perennial Management Objections.” </a:t>
            </a:r>
            <a:r>
              <a:rPr lang="en-CA" sz="900" spc="-27">
                <a:solidFill>
                  <a:srgbClr val="464646"/>
                </a:solidFill>
                <a:latin typeface="Roboto Condensed Light" panose="02000000000000000000" pitchFamily="2" charset="0"/>
                <a:cs typeface="Arial Narrow"/>
              </a:rPr>
              <a:t>Forbes  </a:t>
            </a:r>
            <a:r>
              <a:rPr lang="en-CA" sz="900" spc="-25">
                <a:solidFill>
                  <a:srgbClr val="464646"/>
                </a:solidFill>
                <a:latin typeface="Roboto Condensed Light" panose="02000000000000000000" pitchFamily="2" charset="0"/>
                <a:cs typeface="Arial Narrow"/>
              </a:rPr>
              <a:t>Magazine.</a:t>
            </a:r>
            <a:r>
              <a:rPr lang="en-CA" sz="900" spc="-48">
                <a:solidFill>
                  <a:srgbClr val="464646"/>
                </a:solidFill>
                <a:latin typeface="Roboto Condensed Light" panose="02000000000000000000" pitchFamily="2" charset="0"/>
                <a:cs typeface="Arial Narrow"/>
              </a:rPr>
              <a:t> </a:t>
            </a:r>
            <a:r>
              <a:rPr lang="en-CA" sz="900" spc="-16">
                <a:solidFill>
                  <a:srgbClr val="464646"/>
                </a:solidFill>
                <a:latin typeface="Roboto Condensed Light" panose="02000000000000000000" pitchFamily="2" charset="0"/>
                <a:cs typeface="Arial Narrow"/>
              </a:rPr>
              <a:t>17</a:t>
            </a:r>
            <a:r>
              <a:rPr lang="en-CA" sz="900" spc="-93">
                <a:solidFill>
                  <a:srgbClr val="464646"/>
                </a:solidFill>
                <a:latin typeface="Roboto Condensed Light" panose="02000000000000000000" pitchFamily="2" charset="0"/>
                <a:cs typeface="Arial Narrow"/>
              </a:rPr>
              <a:t> </a:t>
            </a:r>
            <a:r>
              <a:rPr lang="en-CA" sz="900" spc="-31">
                <a:solidFill>
                  <a:srgbClr val="464646"/>
                </a:solidFill>
                <a:latin typeface="Roboto Condensed Light" panose="02000000000000000000" pitchFamily="2" charset="0"/>
                <a:cs typeface="Arial Narrow"/>
              </a:rPr>
              <a:t>Apr.</a:t>
            </a:r>
            <a:r>
              <a:rPr lang="en-CA" sz="900" spc="-48">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2012.</a:t>
            </a:r>
            <a:r>
              <a:rPr lang="en-CA" sz="900" spc="-46">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Web.</a:t>
            </a:r>
            <a:r>
              <a:rPr lang="en-CA" sz="900" spc="-48">
                <a:solidFill>
                  <a:srgbClr val="464646"/>
                </a:solidFill>
                <a:latin typeface="Roboto Condensed Light" panose="02000000000000000000" pitchFamily="2" charset="0"/>
                <a:cs typeface="Arial Narrow"/>
              </a:rPr>
              <a:t> </a:t>
            </a:r>
            <a:r>
              <a:rPr lang="en-CA" sz="900" spc="-37">
                <a:solidFill>
                  <a:srgbClr val="464646"/>
                </a:solidFill>
                <a:latin typeface="Roboto Condensed Light" panose="02000000000000000000" pitchFamily="2" charset="0"/>
                <a:cs typeface="Arial Narrow"/>
              </a:rPr>
              <a:t>Nov.</a:t>
            </a:r>
            <a:r>
              <a:rPr lang="en-CA" sz="900" spc="-48">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2013.</a:t>
            </a:r>
            <a:r>
              <a:rPr lang="en-CA" sz="900" spc="-43">
                <a:solidFill>
                  <a:srgbClr val="464646"/>
                </a:solidFill>
                <a:latin typeface="Roboto Condensed Light" panose="02000000000000000000" pitchFamily="2" charset="0"/>
                <a:cs typeface="Arial Narrow"/>
              </a:rPr>
              <a:t> </a:t>
            </a:r>
            <a:r>
              <a:rPr lang="en-CA" sz="900" spc="-27">
                <a:solidFill>
                  <a:srgbClr val="0076B7"/>
                </a:solidFill>
                <a:latin typeface="Roboto Condensed Light" panose="02000000000000000000" pitchFamily="2" charset="0"/>
                <a:cs typeface="Arial Narrow"/>
                <a:hlinkClick r:id="rId5"/>
              </a:rPr>
              <a:t>&lt;http://www.forbes.com/sites/stevedenning/2012/04/17/ </a:t>
            </a:r>
            <a:r>
              <a:rPr lang="en-CA" sz="900" spc="-27">
                <a:solidFill>
                  <a:srgbClr val="0076B7"/>
                </a:solidFill>
                <a:latin typeface="Roboto Condensed Light" panose="02000000000000000000" pitchFamily="2" charset="0"/>
                <a:cs typeface="Arial Narrow"/>
              </a:rPr>
              <a:t> the-case-against-agile-ten-perennial-management-objections/&gt;</a:t>
            </a:r>
            <a:r>
              <a:rPr lang="en-CA" sz="900" spc="-27">
                <a:solidFill>
                  <a:srgbClr val="464646"/>
                </a:solidFill>
                <a:latin typeface="Roboto Condensed Light" panose="02000000000000000000" pitchFamily="2" charset="0"/>
                <a:cs typeface="Arial Narrow"/>
              </a:rPr>
              <a:t>.</a:t>
            </a:r>
            <a:endParaRPr lang="en-CA" sz="900">
              <a:latin typeface="Roboto Condensed Light" panose="02000000000000000000" pitchFamily="2" charset="0"/>
              <a:cs typeface="Arial Narrow"/>
            </a:endParaRPr>
          </a:p>
          <a:p>
            <a:pPr>
              <a:spcBef>
                <a:spcPts val="12"/>
              </a:spcBef>
            </a:pPr>
            <a:endParaRPr lang="en-CA" sz="900">
              <a:latin typeface="Roboto Condensed Light" panose="02000000000000000000" pitchFamily="2" charset="0"/>
              <a:cs typeface="Times New Roman"/>
            </a:endParaRPr>
          </a:p>
          <a:p>
            <a:pPr marL="7701" marR="161342"/>
            <a:r>
              <a:rPr lang="en-CA" sz="900" spc="-22" err="1">
                <a:solidFill>
                  <a:srgbClr val="464646"/>
                </a:solidFill>
                <a:latin typeface="Roboto Condensed Light" panose="02000000000000000000" pitchFamily="2" charset="0"/>
                <a:cs typeface="Arial Narrow"/>
              </a:rPr>
              <a:t>Estis</a:t>
            </a:r>
            <a:r>
              <a:rPr lang="en-CA" sz="900" spc="-22">
                <a:solidFill>
                  <a:srgbClr val="464646"/>
                </a:solidFill>
                <a:latin typeface="Roboto Condensed Light" panose="02000000000000000000" pitchFamily="2" charset="0"/>
                <a:cs typeface="Arial Narrow"/>
              </a:rPr>
              <a:t>,</a:t>
            </a:r>
            <a:r>
              <a:rPr lang="en-CA" sz="900" spc="-48">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Ryan.</a:t>
            </a:r>
            <a:r>
              <a:rPr lang="en-CA" sz="900" spc="-46">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“Blowing</a:t>
            </a:r>
            <a:r>
              <a:rPr lang="en-CA" sz="900" spc="-46">
                <a:solidFill>
                  <a:srgbClr val="464646"/>
                </a:solidFill>
                <a:latin typeface="Roboto Condensed Light" panose="02000000000000000000" pitchFamily="2" charset="0"/>
                <a:cs typeface="Arial Narrow"/>
              </a:rPr>
              <a:t> </a:t>
            </a:r>
            <a:r>
              <a:rPr lang="en-CA" sz="900" spc="-16">
                <a:solidFill>
                  <a:srgbClr val="464646"/>
                </a:solidFill>
                <a:latin typeface="Roboto Condensed Light" panose="02000000000000000000" pitchFamily="2" charset="0"/>
                <a:cs typeface="Arial Narrow"/>
              </a:rPr>
              <a:t>up</a:t>
            </a:r>
            <a:r>
              <a:rPr lang="en-CA" sz="900" spc="-46">
                <a:solidFill>
                  <a:srgbClr val="464646"/>
                </a:solidFill>
                <a:latin typeface="Roboto Condensed Light" panose="02000000000000000000" pitchFamily="2" charset="0"/>
                <a:cs typeface="Arial Narrow"/>
              </a:rPr>
              <a:t> </a:t>
            </a:r>
            <a:r>
              <a:rPr lang="en-CA" sz="900" spc="-18">
                <a:solidFill>
                  <a:srgbClr val="464646"/>
                </a:solidFill>
                <a:latin typeface="Roboto Condensed Light" panose="02000000000000000000" pitchFamily="2" charset="0"/>
                <a:cs typeface="Arial Narrow"/>
              </a:rPr>
              <a:t>the</a:t>
            </a:r>
            <a:r>
              <a:rPr lang="en-CA" sz="900" spc="-48">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Performance</a:t>
            </a:r>
            <a:r>
              <a:rPr lang="en-CA" sz="900" spc="-46">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Review:</a:t>
            </a:r>
            <a:r>
              <a:rPr lang="en-CA" sz="900" spc="-46">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Interview</a:t>
            </a:r>
            <a:r>
              <a:rPr lang="en-CA" sz="900" spc="-46">
                <a:solidFill>
                  <a:srgbClr val="464646"/>
                </a:solidFill>
                <a:latin typeface="Roboto Condensed Light" panose="02000000000000000000" pitchFamily="2" charset="0"/>
                <a:cs typeface="Arial Narrow"/>
              </a:rPr>
              <a:t> </a:t>
            </a:r>
            <a:r>
              <a:rPr lang="en-CA" sz="900" spc="-20">
                <a:solidFill>
                  <a:srgbClr val="464646"/>
                </a:solidFill>
                <a:latin typeface="Roboto Condensed Light" panose="02000000000000000000" pitchFamily="2" charset="0"/>
                <a:cs typeface="Arial Narrow"/>
              </a:rPr>
              <a:t>with</a:t>
            </a:r>
            <a:r>
              <a:rPr lang="en-CA" sz="900" spc="-91">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Adobe’s</a:t>
            </a:r>
            <a:r>
              <a:rPr lang="en-CA" sz="900" spc="-46">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Donna</a:t>
            </a:r>
            <a:r>
              <a:rPr lang="en-CA" sz="900" spc="-46">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Morris.”</a:t>
            </a:r>
            <a:r>
              <a:rPr lang="en-CA" sz="900" spc="-48">
                <a:solidFill>
                  <a:srgbClr val="464646"/>
                </a:solidFill>
                <a:latin typeface="Roboto Condensed Light" panose="02000000000000000000" pitchFamily="2" charset="0"/>
                <a:cs typeface="Arial Narrow"/>
              </a:rPr>
              <a:t> </a:t>
            </a:r>
            <a:r>
              <a:rPr lang="en-CA" sz="900" spc="-27">
                <a:solidFill>
                  <a:srgbClr val="464646"/>
                </a:solidFill>
                <a:latin typeface="Roboto Condensed Light" panose="02000000000000000000" pitchFamily="2" charset="0"/>
                <a:cs typeface="Arial Narrow"/>
              </a:rPr>
              <a:t>Ryan  </a:t>
            </a:r>
            <a:r>
              <a:rPr lang="en-CA" sz="900" spc="-22" err="1">
                <a:solidFill>
                  <a:srgbClr val="464646"/>
                </a:solidFill>
                <a:latin typeface="Roboto Condensed Light" panose="02000000000000000000" pitchFamily="2" charset="0"/>
                <a:cs typeface="Arial Narrow"/>
              </a:rPr>
              <a:t>Estis</a:t>
            </a:r>
            <a:r>
              <a:rPr lang="en-CA" sz="900" spc="-46">
                <a:solidFill>
                  <a:srgbClr val="464646"/>
                </a:solidFill>
                <a:latin typeface="Roboto Condensed Light" panose="02000000000000000000" pitchFamily="2" charset="0"/>
                <a:cs typeface="Arial Narrow"/>
              </a:rPr>
              <a:t> </a:t>
            </a:r>
            <a:r>
              <a:rPr lang="en-CA" sz="900" spc="-2">
                <a:solidFill>
                  <a:srgbClr val="464646"/>
                </a:solidFill>
                <a:latin typeface="Roboto Condensed Light" panose="02000000000000000000" pitchFamily="2" charset="0"/>
                <a:cs typeface="Arial Narrow"/>
              </a:rPr>
              <a:t>&amp;</a:t>
            </a:r>
            <a:r>
              <a:rPr lang="en-CA" sz="900" spc="-88">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Associates.</a:t>
            </a:r>
            <a:r>
              <a:rPr lang="en-CA" sz="900" spc="-46">
                <a:solidFill>
                  <a:srgbClr val="464646"/>
                </a:solidFill>
                <a:latin typeface="Roboto Condensed Light" panose="02000000000000000000" pitchFamily="2" charset="0"/>
                <a:cs typeface="Arial Narrow"/>
              </a:rPr>
              <a:t> </a:t>
            </a:r>
            <a:r>
              <a:rPr lang="en-CA" sz="900" spc="-16">
                <a:solidFill>
                  <a:srgbClr val="464646"/>
                </a:solidFill>
                <a:latin typeface="Roboto Condensed Light" panose="02000000000000000000" pitchFamily="2" charset="0"/>
                <a:cs typeface="Arial Narrow"/>
              </a:rPr>
              <a:t>17</a:t>
            </a:r>
            <a:r>
              <a:rPr lang="en-CA" sz="900" spc="-46">
                <a:solidFill>
                  <a:srgbClr val="464646"/>
                </a:solidFill>
                <a:latin typeface="Roboto Condensed Light" panose="02000000000000000000" pitchFamily="2" charset="0"/>
                <a:cs typeface="Arial Narrow"/>
              </a:rPr>
              <a:t> </a:t>
            </a:r>
            <a:r>
              <a:rPr lang="en-CA" sz="900" spc="-20">
                <a:solidFill>
                  <a:srgbClr val="464646"/>
                </a:solidFill>
                <a:latin typeface="Roboto Condensed Light" panose="02000000000000000000" pitchFamily="2" charset="0"/>
                <a:cs typeface="Arial Narrow"/>
              </a:rPr>
              <a:t>June</a:t>
            </a:r>
            <a:r>
              <a:rPr lang="en-CA" sz="900" spc="-43">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2013.</a:t>
            </a:r>
            <a:r>
              <a:rPr lang="en-CA" sz="900" spc="-46">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Web.</a:t>
            </a:r>
            <a:r>
              <a:rPr lang="en-CA" sz="900" spc="-46">
                <a:solidFill>
                  <a:srgbClr val="464646"/>
                </a:solidFill>
                <a:latin typeface="Roboto Condensed Light" panose="02000000000000000000" pitchFamily="2" charset="0"/>
                <a:cs typeface="Arial Narrow"/>
              </a:rPr>
              <a:t> </a:t>
            </a:r>
            <a:r>
              <a:rPr lang="en-CA" sz="900" spc="-20">
                <a:solidFill>
                  <a:srgbClr val="464646"/>
                </a:solidFill>
                <a:latin typeface="Roboto Condensed Light" panose="02000000000000000000" pitchFamily="2" charset="0"/>
                <a:cs typeface="Arial Narrow"/>
              </a:rPr>
              <a:t>Oct.</a:t>
            </a:r>
            <a:r>
              <a:rPr lang="en-CA" sz="900" spc="-43">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2013.</a:t>
            </a:r>
            <a:r>
              <a:rPr lang="en-CA" sz="900" spc="-46">
                <a:solidFill>
                  <a:srgbClr val="464646"/>
                </a:solidFill>
                <a:latin typeface="Roboto Condensed Light" panose="02000000000000000000" pitchFamily="2" charset="0"/>
                <a:cs typeface="Arial Narrow"/>
              </a:rPr>
              <a:t> </a:t>
            </a:r>
            <a:r>
              <a:rPr lang="en-CA" sz="900" spc="-27">
                <a:solidFill>
                  <a:srgbClr val="464646"/>
                </a:solidFill>
                <a:latin typeface="Roboto Condensed Light" panose="02000000000000000000" pitchFamily="2" charset="0"/>
                <a:cs typeface="Arial Narrow"/>
              </a:rPr>
              <a:t>&lt;</a:t>
            </a:r>
            <a:r>
              <a:rPr lang="en-CA" sz="900" spc="-27">
                <a:solidFill>
                  <a:srgbClr val="0076B7"/>
                </a:solidFill>
                <a:latin typeface="Roboto Condensed Light" panose="02000000000000000000" pitchFamily="2" charset="0"/>
                <a:cs typeface="Arial Narrow"/>
                <a:hlinkClick r:id="rId6"/>
              </a:rPr>
              <a:t>http://ryanestis.com/adobe-interview/&gt;</a:t>
            </a:r>
            <a:r>
              <a:rPr lang="en-CA" sz="900" spc="-27">
                <a:solidFill>
                  <a:srgbClr val="464646"/>
                </a:solidFill>
                <a:latin typeface="Roboto Condensed Light" panose="02000000000000000000" pitchFamily="2" charset="0"/>
                <a:cs typeface="Arial Narrow"/>
              </a:rPr>
              <a:t>.</a:t>
            </a:r>
            <a:endParaRPr lang="en-CA" sz="900">
              <a:latin typeface="Roboto Condensed Light" panose="02000000000000000000" pitchFamily="2" charset="0"/>
              <a:cs typeface="Arial Narrow"/>
            </a:endParaRPr>
          </a:p>
          <a:p>
            <a:pPr lvl="0"/>
            <a:endParaRPr lang="en-US"/>
          </a:p>
        </p:txBody>
      </p:sp>
      <p:sp>
        <p:nvSpPr>
          <p:cNvPr id="12" name="Text Placeholder 10">
            <a:extLst>
              <a:ext uri="{FF2B5EF4-FFF2-40B4-BE49-F238E27FC236}">
                <a16:creationId xmlns:a16="http://schemas.microsoft.com/office/drawing/2014/main" id="{40878CB2-B10A-DE43-B5F1-CC1A4F9590DA}"/>
              </a:ext>
            </a:extLst>
          </p:cNvPr>
          <p:cNvSpPr>
            <a:spLocks noGrp="1"/>
          </p:cNvSpPr>
          <p:nvPr>
            <p:ph type="body" sz="quarter" idx="12" hasCustomPrompt="1"/>
          </p:nvPr>
        </p:nvSpPr>
        <p:spPr>
          <a:xfrm>
            <a:off x="4663631" y="1164374"/>
            <a:ext cx="4107764" cy="3377885"/>
          </a:xfrm>
          <a:prstGeom prst="rect">
            <a:avLst/>
          </a:prstGeom>
        </p:spPr>
        <p:txBody>
          <a:bodyPr lIns="0" tIns="0" rIns="0" bIns="0">
            <a:noAutofit/>
          </a:bodyPr>
          <a:lstStyle>
            <a:lvl1pPr marL="5775" marR="120990" indent="0" algn="just">
              <a:lnSpc>
                <a:spcPts val="1168"/>
              </a:lnSpc>
              <a:spcBef>
                <a:spcPts val="9"/>
              </a:spcBef>
              <a:buNone/>
              <a:defRPr sz="900" baseline="0">
                <a:solidFill>
                  <a:srgbClr val="000000"/>
                </a:solidFill>
                <a:latin typeface="Roboto Condensed Light" panose="02000000000000000000" pitchFamily="2" charset="0"/>
              </a:defRPr>
            </a:lvl1pPr>
          </a:lstStyle>
          <a:p>
            <a:pPr marL="7701" marR="242975" algn="just">
              <a:spcBef>
                <a:spcPts val="55"/>
              </a:spcBef>
            </a:pPr>
            <a:r>
              <a:rPr lang="en-CA" sz="900" spc="-22" err="1">
                <a:solidFill>
                  <a:srgbClr val="464646"/>
                </a:solidFill>
                <a:latin typeface="Roboto Condensed Light" panose="02000000000000000000" pitchFamily="2" charset="0"/>
                <a:cs typeface="Arial Narrow"/>
              </a:rPr>
              <a:t>Bersin</a:t>
            </a:r>
            <a:r>
              <a:rPr lang="en-CA" sz="900" spc="-22">
                <a:solidFill>
                  <a:srgbClr val="464646"/>
                </a:solidFill>
                <a:latin typeface="Roboto Condensed Light" panose="02000000000000000000" pitchFamily="2" charset="0"/>
                <a:cs typeface="Arial Narrow"/>
              </a:rPr>
              <a:t>,</a:t>
            </a:r>
            <a:r>
              <a:rPr lang="en-CA" sz="900" spc="-48">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Josh.</a:t>
            </a:r>
            <a:r>
              <a:rPr lang="en-CA" sz="900" spc="-48">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“Time</a:t>
            </a:r>
            <a:r>
              <a:rPr lang="en-CA" sz="900" spc="-48">
                <a:solidFill>
                  <a:srgbClr val="464646"/>
                </a:solidFill>
                <a:latin typeface="Roboto Condensed Light" panose="02000000000000000000" pitchFamily="2" charset="0"/>
                <a:cs typeface="Arial Narrow"/>
              </a:rPr>
              <a:t> </a:t>
            </a:r>
            <a:r>
              <a:rPr lang="en-CA" sz="900" spc="-13">
                <a:solidFill>
                  <a:srgbClr val="464646"/>
                </a:solidFill>
                <a:latin typeface="Roboto Condensed Light" panose="02000000000000000000" pitchFamily="2" charset="0"/>
                <a:cs typeface="Arial Narrow"/>
              </a:rPr>
              <a:t>to</a:t>
            </a:r>
            <a:r>
              <a:rPr lang="en-CA" sz="900" spc="-48">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Scrap</a:t>
            </a:r>
            <a:r>
              <a:rPr lang="en-CA" sz="900" spc="-48">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Performance</a:t>
            </a:r>
            <a:r>
              <a:rPr lang="en-CA" sz="900" spc="-91">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Appraisals?”</a:t>
            </a:r>
            <a:r>
              <a:rPr lang="en-CA" sz="900" spc="-48">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Forbes</a:t>
            </a:r>
            <a:r>
              <a:rPr lang="en-CA" sz="900" spc="-46">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Magazine.</a:t>
            </a:r>
            <a:r>
              <a:rPr lang="en-CA" sz="900" spc="-48">
                <a:solidFill>
                  <a:srgbClr val="464646"/>
                </a:solidFill>
                <a:latin typeface="Roboto Condensed Light" panose="02000000000000000000" pitchFamily="2" charset="0"/>
                <a:cs typeface="Arial Narrow"/>
              </a:rPr>
              <a:t> </a:t>
            </a:r>
            <a:r>
              <a:rPr lang="en-CA" sz="900" spc="-2">
                <a:solidFill>
                  <a:srgbClr val="464646"/>
                </a:solidFill>
                <a:latin typeface="Roboto Condensed Light" panose="02000000000000000000" pitchFamily="2" charset="0"/>
                <a:cs typeface="Arial Narrow"/>
              </a:rPr>
              <a:t>5</a:t>
            </a:r>
            <a:r>
              <a:rPr lang="en-CA" sz="900" spc="-48">
                <a:solidFill>
                  <a:srgbClr val="464646"/>
                </a:solidFill>
                <a:latin typeface="Roboto Condensed Light" panose="02000000000000000000" pitchFamily="2" charset="0"/>
                <a:cs typeface="Arial Narrow"/>
              </a:rPr>
              <a:t> </a:t>
            </a:r>
            <a:r>
              <a:rPr lang="en-CA" sz="900" spc="-20">
                <a:solidFill>
                  <a:srgbClr val="464646"/>
                </a:solidFill>
                <a:latin typeface="Roboto Condensed Light" panose="02000000000000000000" pitchFamily="2" charset="0"/>
                <a:cs typeface="Arial Narrow"/>
              </a:rPr>
              <a:t>June</a:t>
            </a:r>
            <a:r>
              <a:rPr lang="en-CA" sz="900" spc="-48">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2013.</a:t>
            </a:r>
            <a:r>
              <a:rPr lang="en-CA" sz="900" spc="-48">
                <a:solidFill>
                  <a:srgbClr val="464646"/>
                </a:solidFill>
                <a:latin typeface="Roboto Condensed Light" panose="02000000000000000000" pitchFamily="2" charset="0"/>
                <a:cs typeface="Arial Narrow"/>
              </a:rPr>
              <a:t> </a:t>
            </a:r>
            <a:r>
              <a:rPr lang="en-CA" sz="900" spc="-31">
                <a:solidFill>
                  <a:srgbClr val="464646"/>
                </a:solidFill>
                <a:latin typeface="Roboto Condensed Light" panose="02000000000000000000" pitchFamily="2" charset="0"/>
                <a:cs typeface="Arial Narrow"/>
              </a:rPr>
              <a:t>Web.  </a:t>
            </a:r>
            <a:r>
              <a:rPr lang="en-CA" sz="900" spc="-16">
                <a:solidFill>
                  <a:srgbClr val="464646"/>
                </a:solidFill>
                <a:latin typeface="Roboto Condensed Light" panose="02000000000000000000" pitchFamily="2" charset="0"/>
                <a:cs typeface="Arial Narrow"/>
              </a:rPr>
              <a:t>30 </a:t>
            </a:r>
            <a:r>
              <a:rPr lang="en-CA" sz="900" spc="-18">
                <a:solidFill>
                  <a:srgbClr val="464646"/>
                </a:solidFill>
                <a:latin typeface="Roboto Condensed Light" panose="02000000000000000000" pitchFamily="2" charset="0"/>
                <a:cs typeface="Arial Narrow"/>
              </a:rPr>
              <a:t>Oct </a:t>
            </a:r>
            <a:r>
              <a:rPr lang="en-CA" sz="900" spc="-22">
                <a:solidFill>
                  <a:srgbClr val="464646"/>
                </a:solidFill>
                <a:latin typeface="Roboto Condensed Light" panose="02000000000000000000" pitchFamily="2" charset="0"/>
                <a:cs typeface="Arial Narrow"/>
              </a:rPr>
              <a:t>2013. </a:t>
            </a:r>
            <a:r>
              <a:rPr lang="en-CA" sz="900" spc="-27">
                <a:solidFill>
                  <a:srgbClr val="0076B7"/>
                </a:solidFill>
                <a:latin typeface="Roboto Condensed Light" panose="02000000000000000000" pitchFamily="2" charset="0"/>
                <a:cs typeface="Arial Narrow"/>
                <a:hlinkClick r:id="rId2"/>
              </a:rPr>
              <a:t>&lt;http://www.forbes.com/sites/joshbersin/2013/05/06/time-to-scrap-performance- </a:t>
            </a:r>
            <a:r>
              <a:rPr lang="en-CA" sz="900" spc="-27">
                <a:solidFill>
                  <a:srgbClr val="0076B7"/>
                </a:solidFill>
                <a:latin typeface="Roboto Condensed Light" panose="02000000000000000000" pitchFamily="2" charset="0"/>
                <a:cs typeface="Arial Narrow"/>
              </a:rPr>
              <a:t> </a:t>
            </a:r>
            <a:r>
              <a:rPr lang="en-CA" sz="900" spc="-25">
                <a:solidFill>
                  <a:srgbClr val="0076B7"/>
                </a:solidFill>
                <a:latin typeface="Roboto Condensed Light" panose="02000000000000000000" pitchFamily="2" charset="0"/>
                <a:cs typeface="Arial Narrow"/>
              </a:rPr>
              <a:t>appraisals/&gt;</a:t>
            </a:r>
            <a:r>
              <a:rPr lang="en-CA" sz="900" spc="-25">
                <a:solidFill>
                  <a:srgbClr val="464646"/>
                </a:solidFill>
                <a:latin typeface="Roboto Condensed Light" panose="02000000000000000000" pitchFamily="2" charset="0"/>
                <a:cs typeface="Arial Narrow"/>
              </a:rPr>
              <a:t>.</a:t>
            </a:r>
            <a:endParaRPr lang="en-CA" sz="900">
              <a:latin typeface="Roboto Condensed Light" panose="02000000000000000000" pitchFamily="2" charset="0"/>
              <a:cs typeface="Arial Narrow"/>
            </a:endParaRPr>
          </a:p>
          <a:p>
            <a:pPr>
              <a:spcBef>
                <a:spcPts val="12"/>
              </a:spcBef>
            </a:pPr>
            <a:endParaRPr lang="en-CA" sz="900">
              <a:latin typeface="Roboto Condensed Light" panose="02000000000000000000" pitchFamily="2" charset="0"/>
              <a:cs typeface="Times New Roman"/>
            </a:endParaRPr>
          </a:p>
          <a:p>
            <a:pPr marL="7701">
              <a:lnSpc>
                <a:spcPts val="1561"/>
              </a:lnSpc>
            </a:pPr>
            <a:r>
              <a:rPr lang="en-CA" sz="900" spc="-22">
                <a:solidFill>
                  <a:srgbClr val="464646"/>
                </a:solidFill>
                <a:latin typeface="Roboto Condensed Light" panose="02000000000000000000" pitchFamily="2" charset="0"/>
                <a:cs typeface="Arial Narrow"/>
              </a:rPr>
              <a:t>Cheese,</a:t>
            </a:r>
            <a:r>
              <a:rPr lang="en-CA" sz="900" spc="-50">
                <a:solidFill>
                  <a:srgbClr val="464646"/>
                </a:solidFill>
                <a:latin typeface="Roboto Condensed Light" panose="02000000000000000000" pitchFamily="2" charset="0"/>
                <a:cs typeface="Arial Narrow"/>
              </a:rPr>
              <a:t> </a:t>
            </a:r>
            <a:r>
              <a:rPr lang="en-CA" sz="900" spc="-29">
                <a:solidFill>
                  <a:srgbClr val="464646"/>
                </a:solidFill>
                <a:latin typeface="Roboto Condensed Light" panose="02000000000000000000" pitchFamily="2" charset="0"/>
                <a:cs typeface="Arial Narrow"/>
              </a:rPr>
              <a:t>Peter,</a:t>
            </a:r>
            <a:r>
              <a:rPr lang="en-CA" sz="900" spc="-48">
                <a:solidFill>
                  <a:srgbClr val="464646"/>
                </a:solidFill>
                <a:latin typeface="Roboto Condensed Light" panose="02000000000000000000" pitchFamily="2" charset="0"/>
                <a:cs typeface="Arial Narrow"/>
              </a:rPr>
              <a:t> </a:t>
            </a:r>
            <a:r>
              <a:rPr lang="en-CA" sz="900" spc="-13">
                <a:solidFill>
                  <a:srgbClr val="464646"/>
                </a:solidFill>
                <a:latin typeface="Roboto Condensed Light" panose="02000000000000000000" pitchFamily="2" charset="0"/>
                <a:cs typeface="Arial Narrow"/>
              </a:rPr>
              <a:t>et</a:t>
            </a:r>
            <a:r>
              <a:rPr lang="en-CA" sz="900" spc="-48">
                <a:solidFill>
                  <a:srgbClr val="464646"/>
                </a:solidFill>
                <a:latin typeface="Roboto Condensed Light" panose="02000000000000000000" pitchFamily="2" charset="0"/>
                <a:cs typeface="Arial Narrow"/>
              </a:rPr>
              <a:t> </a:t>
            </a:r>
            <a:r>
              <a:rPr lang="en-CA" sz="900" spc="-18">
                <a:solidFill>
                  <a:srgbClr val="464646"/>
                </a:solidFill>
                <a:latin typeface="Roboto Condensed Light" panose="02000000000000000000" pitchFamily="2" charset="0"/>
                <a:cs typeface="Arial Narrow"/>
              </a:rPr>
              <a:t>al.</a:t>
            </a:r>
            <a:r>
              <a:rPr lang="en-CA" sz="900" spc="-48">
                <a:solidFill>
                  <a:srgbClr val="464646"/>
                </a:solidFill>
                <a:latin typeface="Roboto Condensed Light" panose="02000000000000000000" pitchFamily="2" charset="0"/>
                <a:cs typeface="Arial Narrow"/>
              </a:rPr>
              <a:t> </a:t>
            </a:r>
            <a:r>
              <a:rPr lang="en-CA" sz="900" spc="-2">
                <a:solidFill>
                  <a:srgbClr val="464646"/>
                </a:solidFill>
                <a:latin typeface="Roboto Condensed Light" panose="02000000000000000000" pitchFamily="2" charset="0"/>
                <a:cs typeface="Arial Narrow"/>
              </a:rPr>
              <a:t>“</a:t>
            </a:r>
            <a:r>
              <a:rPr lang="en-CA" sz="900" spc="-48">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Creating</a:t>
            </a:r>
            <a:r>
              <a:rPr lang="en-CA" sz="900" spc="-48">
                <a:solidFill>
                  <a:srgbClr val="464646"/>
                </a:solidFill>
                <a:latin typeface="Roboto Condensed Light" panose="02000000000000000000" pitchFamily="2" charset="0"/>
                <a:cs typeface="Arial Narrow"/>
              </a:rPr>
              <a:t> </a:t>
            </a:r>
            <a:r>
              <a:rPr lang="en-CA" sz="900" spc="-16">
                <a:solidFill>
                  <a:srgbClr val="464646"/>
                </a:solidFill>
                <a:latin typeface="Roboto Condensed Light" panose="02000000000000000000" pitchFamily="2" charset="0"/>
                <a:cs typeface="Arial Narrow"/>
              </a:rPr>
              <a:t>an</a:t>
            </a:r>
            <a:r>
              <a:rPr lang="en-CA" sz="900" spc="-95">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Agile</a:t>
            </a:r>
            <a:r>
              <a:rPr lang="en-CA" sz="900" spc="-48">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Organization.”</a:t>
            </a:r>
            <a:r>
              <a:rPr lang="en-CA" sz="900" spc="-93">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Accenture.</a:t>
            </a:r>
            <a:r>
              <a:rPr lang="en-CA" sz="900" spc="-48">
                <a:solidFill>
                  <a:srgbClr val="464646"/>
                </a:solidFill>
                <a:latin typeface="Roboto Condensed Light" panose="02000000000000000000" pitchFamily="2" charset="0"/>
                <a:cs typeface="Arial Narrow"/>
              </a:rPr>
              <a:t> </a:t>
            </a:r>
            <a:r>
              <a:rPr lang="en-CA" sz="900" spc="-20">
                <a:solidFill>
                  <a:srgbClr val="464646"/>
                </a:solidFill>
                <a:latin typeface="Roboto Condensed Light" panose="02000000000000000000" pitchFamily="2" charset="0"/>
                <a:cs typeface="Arial Narrow"/>
              </a:rPr>
              <a:t>Oct.</a:t>
            </a:r>
            <a:r>
              <a:rPr lang="en-CA" sz="900" spc="-50">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2009.</a:t>
            </a:r>
            <a:r>
              <a:rPr lang="en-CA" sz="900" spc="-48">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Web.</a:t>
            </a:r>
            <a:r>
              <a:rPr lang="en-CA" sz="900" spc="-48">
                <a:solidFill>
                  <a:srgbClr val="464646"/>
                </a:solidFill>
                <a:latin typeface="Roboto Condensed Light" panose="02000000000000000000" pitchFamily="2" charset="0"/>
                <a:cs typeface="Arial Narrow"/>
              </a:rPr>
              <a:t> </a:t>
            </a:r>
            <a:r>
              <a:rPr lang="en-CA" sz="900" spc="-37">
                <a:solidFill>
                  <a:srgbClr val="464646"/>
                </a:solidFill>
                <a:latin typeface="Roboto Condensed Light" panose="02000000000000000000" pitchFamily="2" charset="0"/>
                <a:cs typeface="Arial Narrow"/>
              </a:rPr>
              <a:t>Nov.</a:t>
            </a:r>
            <a:r>
              <a:rPr lang="en-CA" sz="900" spc="-48">
                <a:solidFill>
                  <a:srgbClr val="464646"/>
                </a:solidFill>
                <a:latin typeface="Roboto Condensed Light" panose="02000000000000000000" pitchFamily="2" charset="0"/>
                <a:cs typeface="Arial Narrow"/>
              </a:rPr>
              <a:t> </a:t>
            </a:r>
            <a:r>
              <a:rPr lang="en-CA" sz="900" spc="-27">
                <a:solidFill>
                  <a:srgbClr val="464646"/>
                </a:solidFill>
                <a:latin typeface="Roboto Condensed Light" panose="02000000000000000000" pitchFamily="2" charset="0"/>
                <a:cs typeface="Arial Narrow"/>
              </a:rPr>
              <a:t>2013.</a:t>
            </a:r>
            <a:endParaRPr lang="en-CA" sz="900">
              <a:latin typeface="Roboto Condensed Light" panose="02000000000000000000" pitchFamily="2" charset="0"/>
              <a:cs typeface="Arial Narrow"/>
            </a:endParaRPr>
          </a:p>
          <a:p>
            <a:pPr marL="7701" marR="159031">
              <a:lnSpc>
                <a:spcPts val="1558"/>
              </a:lnSpc>
              <a:spcBef>
                <a:spcPts val="55"/>
              </a:spcBef>
            </a:pPr>
            <a:r>
              <a:rPr lang="en-CA" sz="900" spc="-27">
                <a:solidFill>
                  <a:srgbClr val="0076B7"/>
                </a:solidFill>
                <a:latin typeface="Roboto Condensed Light" panose="02000000000000000000" pitchFamily="2" charset="0"/>
                <a:cs typeface="Arial Narrow"/>
                <a:hlinkClick r:id="rId3"/>
              </a:rPr>
              <a:t>&lt;http://www.accenture.com/SiteCollectionDocuments/PDF/OutlookPDF_AgileOrganization_02. </a:t>
            </a:r>
            <a:r>
              <a:rPr lang="en-CA" sz="900" spc="-27">
                <a:solidFill>
                  <a:srgbClr val="0076B7"/>
                </a:solidFill>
                <a:latin typeface="Roboto Condensed Light" panose="02000000000000000000" pitchFamily="2" charset="0"/>
                <a:cs typeface="Arial Narrow"/>
              </a:rPr>
              <a:t> </a:t>
            </a:r>
            <a:r>
              <a:rPr lang="en-CA" sz="900" spc="-22">
                <a:solidFill>
                  <a:srgbClr val="0076B7"/>
                </a:solidFill>
                <a:latin typeface="Roboto Condensed Light" panose="02000000000000000000" pitchFamily="2" charset="0"/>
                <a:cs typeface="Arial Narrow"/>
              </a:rPr>
              <a:t>pdf&gt;</a:t>
            </a:r>
            <a:r>
              <a:rPr lang="en-CA" sz="900" spc="-22">
                <a:solidFill>
                  <a:srgbClr val="464646"/>
                </a:solidFill>
                <a:latin typeface="Roboto Condensed Light" panose="02000000000000000000" pitchFamily="2" charset="0"/>
                <a:cs typeface="Arial Narrow"/>
              </a:rPr>
              <a:t>.</a:t>
            </a:r>
            <a:endParaRPr lang="en-CA" sz="900">
              <a:latin typeface="Roboto Condensed Light" panose="02000000000000000000" pitchFamily="2" charset="0"/>
              <a:cs typeface="Arial Narrow"/>
            </a:endParaRPr>
          </a:p>
          <a:p>
            <a:pPr>
              <a:spcBef>
                <a:spcPts val="6"/>
              </a:spcBef>
            </a:pPr>
            <a:endParaRPr lang="en-CA" sz="900">
              <a:latin typeface="Roboto Condensed Light" panose="02000000000000000000" pitchFamily="2" charset="0"/>
              <a:cs typeface="Times New Roman"/>
            </a:endParaRPr>
          </a:p>
          <a:p>
            <a:pPr marL="7701" marR="182520">
              <a:spcBef>
                <a:spcPts val="3"/>
              </a:spcBef>
            </a:pPr>
            <a:r>
              <a:rPr lang="en-CA" sz="900" spc="-22" err="1">
                <a:solidFill>
                  <a:srgbClr val="464646"/>
                </a:solidFill>
                <a:latin typeface="Roboto Condensed Light" panose="02000000000000000000" pitchFamily="2" charset="0"/>
                <a:cs typeface="Arial Narrow"/>
              </a:rPr>
              <a:t>Croxon</a:t>
            </a:r>
            <a:r>
              <a:rPr lang="en-CA" sz="900" spc="-22">
                <a:solidFill>
                  <a:srgbClr val="464646"/>
                </a:solidFill>
                <a:latin typeface="Roboto Condensed Light" panose="02000000000000000000" pitchFamily="2" charset="0"/>
                <a:cs typeface="Arial Narrow"/>
              </a:rPr>
              <a:t>,</a:t>
            </a:r>
            <a:r>
              <a:rPr lang="en-CA" sz="900" spc="-50">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Bruce</a:t>
            </a:r>
            <a:r>
              <a:rPr lang="en-CA" sz="900" spc="-50">
                <a:solidFill>
                  <a:srgbClr val="464646"/>
                </a:solidFill>
                <a:latin typeface="Roboto Condensed Light" panose="02000000000000000000" pitchFamily="2" charset="0"/>
                <a:cs typeface="Arial Narrow"/>
              </a:rPr>
              <a:t> </a:t>
            </a:r>
            <a:r>
              <a:rPr lang="en-CA" sz="900" spc="-13">
                <a:solidFill>
                  <a:srgbClr val="464646"/>
                </a:solidFill>
                <a:latin typeface="Roboto Condensed Light" panose="02000000000000000000" pitchFamily="2" charset="0"/>
                <a:cs typeface="Arial Narrow"/>
              </a:rPr>
              <a:t>et</a:t>
            </a:r>
            <a:r>
              <a:rPr lang="en-CA" sz="900" spc="-48">
                <a:solidFill>
                  <a:srgbClr val="464646"/>
                </a:solidFill>
                <a:latin typeface="Roboto Condensed Light" panose="02000000000000000000" pitchFamily="2" charset="0"/>
                <a:cs typeface="Arial Narrow"/>
              </a:rPr>
              <a:t> </a:t>
            </a:r>
            <a:r>
              <a:rPr lang="en-CA" sz="900" spc="-18">
                <a:solidFill>
                  <a:srgbClr val="464646"/>
                </a:solidFill>
                <a:latin typeface="Roboto Condensed Light" panose="02000000000000000000" pitchFamily="2" charset="0"/>
                <a:cs typeface="Arial Narrow"/>
              </a:rPr>
              <a:t>al.</a:t>
            </a:r>
            <a:r>
              <a:rPr lang="en-CA" sz="900" spc="-50">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“Dinner</a:t>
            </a:r>
            <a:r>
              <a:rPr lang="en-CA" sz="900" spc="-50">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Series:</a:t>
            </a:r>
            <a:r>
              <a:rPr lang="en-CA" sz="900" spc="-48">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Performance</a:t>
            </a:r>
            <a:r>
              <a:rPr lang="en-CA" sz="900" spc="-50">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Management</a:t>
            </a:r>
            <a:r>
              <a:rPr lang="en-CA" sz="900" spc="-48">
                <a:solidFill>
                  <a:srgbClr val="464646"/>
                </a:solidFill>
                <a:latin typeface="Roboto Condensed Light" panose="02000000000000000000" pitchFamily="2" charset="0"/>
                <a:cs typeface="Arial Narrow"/>
              </a:rPr>
              <a:t> </a:t>
            </a:r>
            <a:r>
              <a:rPr lang="en-CA" sz="900" spc="-20">
                <a:solidFill>
                  <a:srgbClr val="464646"/>
                </a:solidFill>
                <a:latin typeface="Roboto Condensed Light" panose="02000000000000000000" pitchFamily="2" charset="0"/>
                <a:cs typeface="Arial Narrow"/>
              </a:rPr>
              <a:t>with</a:t>
            </a:r>
            <a:r>
              <a:rPr lang="en-CA" sz="900" spc="-50">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Bruce</a:t>
            </a:r>
            <a:r>
              <a:rPr lang="en-CA" sz="900" spc="-50">
                <a:solidFill>
                  <a:srgbClr val="464646"/>
                </a:solidFill>
                <a:latin typeface="Roboto Condensed Light" panose="02000000000000000000" pitchFamily="2" charset="0"/>
                <a:cs typeface="Arial Narrow"/>
              </a:rPr>
              <a:t> </a:t>
            </a:r>
            <a:r>
              <a:rPr lang="en-CA" sz="900" spc="-22" err="1">
                <a:solidFill>
                  <a:srgbClr val="464646"/>
                </a:solidFill>
                <a:latin typeface="Roboto Condensed Light" panose="02000000000000000000" pitchFamily="2" charset="0"/>
                <a:cs typeface="Arial Narrow"/>
              </a:rPr>
              <a:t>Croxon</a:t>
            </a:r>
            <a:r>
              <a:rPr lang="en-CA" sz="900" spc="-48">
                <a:solidFill>
                  <a:srgbClr val="464646"/>
                </a:solidFill>
                <a:latin typeface="Roboto Condensed Light" panose="02000000000000000000" pitchFamily="2" charset="0"/>
                <a:cs typeface="Arial Narrow"/>
              </a:rPr>
              <a:t> </a:t>
            </a:r>
            <a:r>
              <a:rPr lang="en-CA" sz="900" spc="-20">
                <a:solidFill>
                  <a:srgbClr val="464646"/>
                </a:solidFill>
                <a:latin typeface="Roboto Condensed Light" panose="02000000000000000000" pitchFamily="2" charset="0"/>
                <a:cs typeface="Arial Narrow"/>
              </a:rPr>
              <a:t>from</a:t>
            </a:r>
            <a:r>
              <a:rPr lang="en-CA" sz="900" spc="-50">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CBC’s  ‘Dragon’s </a:t>
            </a:r>
            <a:r>
              <a:rPr lang="en-CA" sz="900" spc="-22">
                <a:solidFill>
                  <a:srgbClr val="464646"/>
                </a:solidFill>
                <a:latin typeface="Roboto Condensed Light" panose="02000000000000000000" pitchFamily="2" charset="0"/>
                <a:cs typeface="Arial Narrow"/>
              </a:rPr>
              <a:t>Den’” </a:t>
            </a:r>
            <a:r>
              <a:rPr lang="en-CA" sz="900" spc="-37">
                <a:solidFill>
                  <a:srgbClr val="464646"/>
                </a:solidFill>
                <a:latin typeface="Roboto Condensed Light" panose="02000000000000000000" pitchFamily="2" charset="0"/>
                <a:cs typeface="Arial Narrow"/>
              </a:rPr>
              <a:t>HRPA Toronto </a:t>
            </a:r>
            <a:r>
              <a:rPr lang="en-CA" sz="900" spc="-29">
                <a:solidFill>
                  <a:srgbClr val="464646"/>
                </a:solidFill>
                <a:latin typeface="Roboto Condensed Light" panose="02000000000000000000" pitchFamily="2" charset="0"/>
                <a:cs typeface="Arial Narrow"/>
              </a:rPr>
              <a:t>Chapter. </a:t>
            </a:r>
            <a:r>
              <a:rPr lang="en-CA" sz="900" spc="-25">
                <a:solidFill>
                  <a:srgbClr val="464646"/>
                </a:solidFill>
                <a:latin typeface="Roboto Condensed Light" panose="02000000000000000000" pitchFamily="2" charset="0"/>
                <a:cs typeface="Arial Narrow"/>
              </a:rPr>
              <a:t>Sheraton </a:t>
            </a:r>
            <a:r>
              <a:rPr lang="en-CA" sz="900" spc="-22">
                <a:solidFill>
                  <a:srgbClr val="464646"/>
                </a:solidFill>
                <a:latin typeface="Roboto Condensed Light" panose="02000000000000000000" pitchFamily="2" charset="0"/>
                <a:cs typeface="Arial Narrow"/>
              </a:rPr>
              <a:t>Hotel, </a:t>
            </a:r>
            <a:r>
              <a:rPr lang="en-CA" sz="900" spc="-34">
                <a:solidFill>
                  <a:srgbClr val="464646"/>
                </a:solidFill>
                <a:latin typeface="Roboto Condensed Light" panose="02000000000000000000" pitchFamily="2" charset="0"/>
                <a:cs typeface="Arial Narrow"/>
              </a:rPr>
              <a:t>Toronto, </a:t>
            </a:r>
            <a:r>
              <a:rPr lang="en-CA" sz="900" spc="-18">
                <a:solidFill>
                  <a:srgbClr val="464646"/>
                </a:solidFill>
                <a:latin typeface="Roboto Condensed Light" panose="02000000000000000000" pitchFamily="2" charset="0"/>
                <a:cs typeface="Arial Narrow"/>
              </a:rPr>
              <a:t>ON. </a:t>
            </a:r>
            <a:r>
              <a:rPr lang="en-CA" sz="900" spc="-16">
                <a:solidFill>
                  <a:srgbClr val="464646"/>
                </a:solidFill>
                <a:latin typeface="Roboto Condensed Light" panose="02000000000000000000" pitchFamily="2" charset="0"/>
                <a:cs typeface="Arial Narrow"/>
              </a:rPr>
              <a:t>12 </a:t>
            </a:r>
            <a:r>
              <a:rPr lang="en-CA" sz="900" spc="-37">
                <a:solidFill>
                  <a:srgbClr val="464646"/>
                </a:solidFill>
                <a:latin typeface="Roboto Condensed Light" panose="02000000000000000000" pitchFamily="2" charset="0"/>
                <a:cs typeface="Arial Narrow"/>
              </a:rPr>
              <a:t>Nov. </a:t>
            </a:r>
            <a:r>
              <a:rPr lang="en-CA" sz="900" spc="-22">
                <a:solidFill>
                  <a:srgbClr val="464646"/>
                </a:solidFill>
                <a:latin typeface="Roboto Condensed Light" panose="02000000000000000000" pitchFamily="2" charset="0"/>
                <a:cs typeface="Arial Narrow"/>
              </a:rPr>
              <a:t>2013. </a:t>
            </a:r>
            <a:r>
              <a:rPr lang="en-CA" sz="900" spc="-27">
                <a:solidFill>
                  <a:srgbClr val="464646"/>
                </a:solidFill>
                <a:latin typeface="Roboto Condensed Light" panose="02000000000000000000" pitchFamily="2" charset="0"/>
                <a:cs typeface="Arial Narrow"/>
              </a:rPr>
              <a:t>Panel  discussion.</a:t>
            </a:r>
            <a:endParaRPr lang="en-CA" sz="900">
              <a:latin typeface="Roboto Condensed Light" panose="02000000000000000000" pitchFamily="2" charset="0"/>
              <a:cs typeface="Arial Narrow"/>
            </a:endParaRPr>
          </a:p>
          <a:p>
            <a:pPr>
              <a:spcBef>
                <a:spcPts val="9"/>
              </a:spcBef>
            </a:pPr>
            <a:endParaRPr lang="en-CA" sz="900">
              <a:latin typeface="Roboto Condensed Light" panose="02000000000000000000" pitchFamily="2" charset="0"/>
              <a:cs typeface="Times New Roman"/>
            </a:endParaRPr>
          </a:p>
          <a:p>
            <a:pPr marL="7701" marR="109358">
              <a:spcBef>
                <a:spcPts val="3"/>
              </a:spcBef>
            </a:pPr>
            <a:r>
              <a:rPr lang="en-CA" sz="900" spc="-25" err="1">
                <a:solidFill>
                  <a:srgbClr val="464646"/>
                </a:solidFill>
                <a:latin typeface="Roboto Condensed Light" panose="02000000000000000000" pitchFamily="2" charset="0"/>
                <a:cs typeface="Arial Narrow"/>
              </a:rPr>
              <a:t>Culbert</a:t>
            </a:r>
            <a:r>
              <a:rPr lang="en-CA" sz="900" spc="-25">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Samuel. </a:t>
            </a:r>
            <a:r>
              <a:rPr lang="en-CA" sz="900" spc="-18">
                <a:solidFill>
                  <a:srgbClr val="464646"/>
                </a:solidFill>
                <a:latin typeface="Roboto Condensed Light" panose="02000000000000000000" pitchFamily="2" charset="0"/>
                <a:cs typeface="Arial Narrow"/>
              </a:rPr>
              <a:t>“10 </a:t>
            </a:r>
            <a:r>
              <a:rPr lang="en-CA" sz="900" spc="-25">
                <a:solidFill>
                  <a:srgbClr val="464646"/>
                </a:solidFill>
                <a:latin typeface="Roboto Condensed Light" panose="02000000000000000000" pitchFamily="2" charset="0"/>
                <a:cs typeface="Arial Narrow"/>
              </a:rPr>
              <a:t>Reasons </a:t>
            </a:r>
            <a:r>
              <a:rPr lang="en-CA" sz="900" spc="-13">
                <a:solidFill>
                  <a:srgbClr val="464646"/>
                </a:solidFill>
                <a:latin typeface="Roboto Condensed Light" panose="02000000000000000000" pitchFamily="2" charset="0"/>
                <a:cs typeface="Arial Narrow"/>
              </a:rPr>
              <a:t>to </a:t>
            </a:r>
            <a:r>
              <a:rPr lang="en-CA" sz="900" spc="-18">
                <a:solidFill>
                  <a:srgbClr val="464646"/>
                </a:solidFill>
                <a:latin typeface="Roboto Condensed Light" panose="02000000000000000000" pitchFamily="2" charset="0"/>
                <a:cs typeface="Arial Narrow"/>
              </a:rPr>
              <a:t>Get Rid </a:t>
            </a:r>
            <a:r>
              <a:rPr lang="en-CA" sz="900" spc="-13">
                <a:solidFill>
                  <a:srgbClr val="464646"/>
                </a:solidFill>
                <a:latin typeface="Roboto Condensed Light" panose="02000000000000000000" pitchFamily="2" charset="0"/>
                <a:cs typeface="Arial Narrow"/>
              </a:rPr>
              <a:t>of </a:t>
            </a:r>
            <a:r>
              <a:rPr lang="en-CA" sz="900" spc="-25">
                <a:solidFill>
                  <a:srgbClr val="464646"/>
                </a:solidFill>
                <a:latin typeface="Roboto Condensed Light" panose="02000000000000000000" pitchFamily="2" charset="0"/>
                <a:cs typeface="Arial Narrow"/>
              </a:rPr>
              <a:t>Performance Reviews.” </a:t>
            </a:r>
            <a:r>
              <a:rPr lang="en-CA" sz="900" spc="-22">
                <a:solidFill>
                  <a:srgbClr val="464646"/>
                </a:solidFill>
                <a:latin typeface="Roboto Condensed Light" panose="02000000000000000000" pitchFamily="2" charset="0"/>
                <a:cs typeface="Arial Narrow"/>
              </a:rPr>
              <a:t>Huffington </a:t>
            </a:r>
            <a:r>
              <a:rPr lang="en-CA" sz="900" spc="-20">
                <a:solidFill>
                  <a:srgbClr val="464646"/>
                </a:solidFill>
                <a:latin typeface="Roboto Condensed Light" panose="02000000000000000000" pitchFamily="2" charset="0"/>
                <a:cs typeface="Arial Narrow"/>
              </a:rPr>
              <a:t>Post </a:t>
            </a:r>
            <a:r>
              <a:rPr lang="en-CA" sz="900" spc="-27">
                <a:solidFill>
                  <a:srgbClr val="464646"/>
                </a:solidFill>
                <a:latin typeface="Roboto Condensed Light" panose="02000000000000000000" pitchFamily="2" charset="0"/>
                <a:cs typeface="Arial Narrow"/>
              </a:rPr>
              <a:t>Business.  </a:t>
            </a:r>
            <a:r>
              <a:rPr lang="en-CA" sz="900" spc="-16">
                <a:solidFill>
                  <a:srgbClr val="464646"/>
                </a:solidFill>
                <a:latin typeface="Roboto Condensed Light" panose="02000000000000000000" pitchFamily="2" charset="0"/>
                <a:cs typeface="Arial Narrow"/>
              </a:rPr>
              <a:t>18</a:t>
            </a:r>
            <a:r>
              <a:rPr lang="en-CA" sz="900" spc="-46">
                <a:solidFill>
                  <a:srgbClr val="464646"/>
                </a:solidFill>
                <a:latin typeface="Roboto Condensed Light" panose="02000000000000000000" pitchFamily="2" charset="0"/>
                <a:cs typeface="Arial Narrow"/>
              </a:rPr>
              <a:t> </a:t>
            </a:r>
            <a:r>
              <a:rPr lang="en-CA" sz="900" spc="-20">
                <a:solidFill>
                  <a:srgbClr val="464646"/>
                </a:solidFill>
                <a:latin typeface="Roboto Condensed Light" panose="02000000000000000000" pitchFamily="2" charset="0"/>
                <a:cs typeface="Arial Narrow"/>
              </a:rPr>
              <a:t>Dec.</a:t>
            </a:r>
            <a:r>
              <a:rPr lang="en-CA" sz="900" spc="-46">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2012.</a:t>
            </a:r>
            <a:r>
              <a:rPr lang="en-CA" sz="900" spc="-46">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Web.</a:t>
            </a:r>
            <a:r>
              <a:rPr lang="en-CA" sz="900" spc="-46">
                <a:solidFill>
                  <a:srgbClr val="464646"/>
                </a:solidFill>
                <a:latin typeface="Roboto Condensed Light" panose="02000000000000000000" pitchFamily="2" charset="0"/>
                <a:cs typeface="Arial Narrow"/>
              </a:rPr>
              <a:t> </a:t>
            </a:r>
            <a:r>
              <a:rPr lang="en-CA" sz="900" spc="-16">
                <a:solidFill>
                  <a:srgbClr val="464646"/>
                </a:solidFill>
                <a:latin typeface="Roboto Condensed Light" panose="02000000000000000000" pitchFamily="2" charset="0"/>
                <a:cs typeface="Arial Narrow"/>
              </a:rPr>
              <a:t>28</a:t>
            </a:r>
            <a:r>
              <a:rPr lang="en-CA" sz="900" spc="-46">
                <a:solidFill>
                  <a:srgbClr val="464646"/>
                </a:solidFill>
                <a:latin typeface="Roboto Condensed Light" panose="02000000000000000000" pitchFamily="2" charset="0"/>
                <a:cs typeface="Arial Narrow"/>
              </a:rPr>
              <a:t> </a:t>
            </a:r>
            <a:r>
              <a:rPr lang="en-CA" sz="900" spc="-20">
                <a:solidFill>
                  <a:srgbClr val="464646"/>
                </a:solidFill>
                <a:latin typeface="Roboto Condensed Light" panose="02000000000000000000" pitchFamily="2" charset="0"/>
                <a:cs typeface="Arial Narrow"/>
              </a:rPr>
              <a:t>Oct.</a:t>
            </a:r>
            <a:r>
              <a:rPr lang="en-CA" sz="900" spc="-46">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2013.</a:t>
            </a:r>
            <a:r>
              <a:rPr lang="en-CA" sz="900" spc="-43">
                <a:solidFill>
                  <a:srgbClr val="464646"/>
                </a:solidFill>
                <a:latin typeface="Roboto Condensed Light" panose="02000000000000000000" pitchFamily="2" charset="0"/>
                <a:cs typeface="Arial Narrow"/>
              </a:rPr>
              <a:t> </a:t>
            </a:r>
            <a:r>
              <a:rPr lang="en-CA" sz="900" spc="-27">
                <a:solidFill>
                  <a:srgbClr val="0076B7"/>
                </a:solidFill>
                <a:latin typeface="Roboto Condensed Light" panose="02000000000000000000" pitchFamily="2" charset="0"/>
                <a:cs typeface="Arial Narrow"/>
                <a:hlinkClick r:id="rId4"/>
              </a:rPr>
              <a:t>&lt;http://www.huffingtonpost.com/samuel-culbert/performance- </a:t>
            </a:r>
            <a:r>
              <a:rPr lang="en-CA" sz="900" spc="-27">
                <a:solidFill>
                  <a:srgbClr val="0076B7"/>
                </a:solidFill>
                <a:latin typeface="Roboto Condensed Light" panose="02000000000000000000" pitchFamily="2" charset="0"/>
                <a:cs typeface="Arial Narrow"/>
              </a:rPr>
              <a:t> reviews_b_2325104.html&gt;</a:t>
            </a:r>
            <a:r>
              <a:rPr lang="en-CA" sz="900" spc="-27">
                <a:solidFill>
                  <a:srgbClr val="464646"/>
                </a:solidFill>
                <a:latin typeface="Roboto Condensed Light" panose="02000000000000000000" pitchFamily="2" charset="0"/>
                <a:cs typeface="Arial Narrow"/>
              </a:rPr>
              <a:t>.</a:t>
            </a:r>
            <a:endParaRPr lang="en-CA" sz="900">
              <a:latin typeface="Roboto Condensed Light" panose="02000000000000000000" pitchFamily="2" charset="0"/>
              <a:cs typeface="Arial Narrow"/>
            </a:endParaRPr>
          </a:p>
          <a:p>
            <a:pPr>
              <a:spcBef>
                <a:spcPts val="9"/>
              </a:spcBef>
            </a:pPr>
            <a:endParaRPr lang="en-CA" sz="900">
              <a:latin typeface="Roboto Condensed Light" panose="02000000000000000000" pitchFamily="2" charset="0"/>
              <a:cs typeface="Times New Roman"/>
            </a:endParaRPr>
          </a:p>
          <a:p>
            <a:pPr marL="7701" marR="3081"/>
            <a:r>
              <a:rPr lang="en-CA" sz="900" spc="-25">
                <a:solidFill>
                  <a:srgbClr val="464646"/>
                </a:solidFill>
                <a:latin typeface="Roboto Condensed Light" panose="02000000000000000000" pitchFamily="2" charset="0"/>
                <a:cs typeface="Arial Narrow"/>
              </a:rPr>
              <a:t>Denning, </a:t>
            </a:r>
            <a:r>
              <a:rPr lang="en-CA" sz="900" spc="-22">
                <a:solidFill>
                  <a:srgbClr val="464646"/>
                </a:solidFill>
                <a:latin typeface="Roboto Condensed Light" panose="02000000000000000000" pitchFamily="2" charset="0"/>
                <a:cs typeface="Arial Narrow"/>
              </a:rPr>
              <a:t>Steve. </a:t>
            </a:r>
            <a:r>
              <a:rPr lang="en-CA" sz="900" spc="-20">
                <a:solidFill>
                  <a:srgbClr val="464646"/>
                </a:solidFill>
                <a:latin typeface="Roboto Condensed Light" panose="02000000000000000000" pitchFamily="2" charset="0"/>
                <a:cs typeface="Arial Narrow"/>
              </a:rPr>
              <a:t>“The Case </a:t>
            </a:r>
            <a:r>
              <a:rPr lang="en-CA" sz="900" spc="-22">
                <a:solidFill>
                  <a:srgbClr val="464646"/>
                </a:solidFill>
                <a:latin typeface="Roboto Condensed Light" panose="02000000000000000000" pitchFamily="2" charset="0"/>
                <a:cs typeface="Arial Narrow"/>
              </a:rPr>
              <a:t>Against Agile: </a:t>
            </a:r>
            <a:r>
              <a:rPr lang="en-CA" sz="900" spc="-48">
                <a:solidFill>
                  <a:srgbClr val="464646"/>
                </a:solidFill>
                <a:latin typeface="Roboto Condensed Light" panose="02000000000000000000" pitchFamily="2" charset="0"/>
                <a:cs typeface="Arial Narrow"/>
              </a:rPr>
              <a:t>Ten </a:t>
            </a:r>
            <a:r>
              <a:rPr lang="en-CA" sz="900" spc="-25">
                <a:solidFill>
                  <a:srgbClr val="464646"/>
                </a:solidFill>
                <a:latin typeface="Roboto Condensed Light" panose="02000000000000000000" pitchFamily="2" charset="0"/>
                <a:cs typeface="Arial Narrow"/>
              </a:rPr>
              <a:t>Perennial Management Objections.” </a:t>
            </a:r>
            <a:r>
              <a:rPr lang="en-CA" sz="900" spc="-27">
                <a:solidFill>
                  <a:srgbClr val="464646"/>
                </a:solidFill>
                <a:latin typeface="Roboto Condensed Light" panose="02000000000000000000" pitchFamily="2" charset="0"/>
                <a:cs typeface="Arial Narrow"/>
              </a:rPr>
              <a:t>Forbes  </a:t>
            </a:r>
            <a:r>
              <a:rPr lang="en-CA" sz="900" spc="-25">
                <a:solidFill>
                  <a:srgbClr val="464646"/>
                </a:solidFill>
                <a:latin typeface="Roboto Condensed Light" panose="02000000000000000000" pitchFamily="2" charset="0"/>
                <a:cs typeface="Arial Narrow"/>
              </a:rPr>
              <a:t>Magazine.</a:t>
            </a:r>
            <a:r>
              <a:rPr lang="en-CA" sz="900" spc="-48">
                <a:solidFill>
                  <a:srgbClr val="464646"/>
                </a:solidFill>
                <a:latin typeface="Roboto Condensed Light" panose="02000000000000000000" pitchFamily="2" charset="0"/>
                <a:cs typeface="Arial Narrow"/>
              </a:rPr>
              <a:t> </a:t>
            </a:r>
            <a:r>
              <a:rPr lang="en-CA" sz="900" spc="-16">
                <a:solidFill>
                  <a:srgbClr val="464646"/>
                </a:solidFill>
                <a:latin typeface="Roboto Condensed Light" panose="02000000000000000000" pitchFamily="2" charset="0"/>
                <a:cs typeface="Arial Narrow"/>
              </a:rPr>
              <a:t>17</a:t>
            </a:r>
            <a:r>
              <a:rPr lang="en-CA" sz="900" spc="-93">
                <a:solidFill>
                  <a:srgbClr val="464646"/>
                </a:solidFill>
                <a:latin typeface="Roboto Condensed Light" panose="02000000000000000000" pitchFamily="2" charset="0"/>
                <a:cs typeface="Arial Narrow"/>
              </a:rPr>
              <a:t> </a:t>
            </a:r>
            <a:r>
              <a:rPr lang="en-CA" sz="900" spc="-31">
                <a:solidFill>
                  <a:srgbClr val="464646"/>
                </a:solidFill>
                <a:latin typeface="Roboto Condensed Light" panose="02000000000000000000" pitchFamily="2" charset="0"/>
                <a:cs typeface="Arial Narrow"/>
              </a:rPr>
              <a:t>Apr.</a:t>
            </a:r>
            <a:r>
              <a:rPr lang="en-CA" sz="900" spc="-48">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2012.</a:t>
            </a:r>
            <a:r>
              <a:rPr lang="en-CA" sz="900" spc="-46">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Web.</a:t>
            </a:r>
            <a:r>
              <a:rPr lang="en-CA" sz="900" spc="-48">
                <a:solidFill>
                  <a:srgbClr val="464646"/>
                </a:solidFill>
                <a:latin typeface="Roboto Condensed Light" panose="02000000000000000000" pitchFamily="2" charset="0"/>
                <a:cs typeface="Arial Narrow"/>
              </a:rPr>
              <a:t> </a:t>
            </a:r>
            <a:r>
              <a:rPr lang="en-CA" sz="900" spc="-37">
                <a:solidFill>
                  <a:srgbClr val="464646"/>
                </a:solidFill>
                <a:latin typeface="Roboto Condensed Light" panose="02000000000000000000" pitchFamily="2" charset="0"/>
                <a:cs typeface="Arial Narrow"/>
              </a:rPr>
              <a:t>Nov.</a:t>
            </a:r>
            <a:r>
              <a:rPr lang="en-CA" sz="900" spc="-48">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2013.</a:t>
            </a:r>
            <a:r>
              <a:rPr lang="en-CA" sz="900" spc="-43">
                <a:solidFill>
                  <a:srgbClr val="464646"/>
                </a:solidFill>
                <a:latin typeface="Roboto Condensed Light" panose="02000000000000000000" pitchFamily="2" charset="0"/>
                <a:cs typeface="Arial Narrow"/>
              </a:rPr>
              <a:t> </a:t>
            </a:r>
            <a:r>
              <a:rPr lang="en-CA" sz="900" spc="-27">
                <a:solidFill>
                  <a:srgbClr val="0076B7"/>
                </a:solidFill>
                <a:latin typeface="Roboto Condensed Light" panose="02000000000000000000" pitchFamily="2" charset="0"/>
                <a:cs typeface="Arial Narrow"/>
                <a:hlinkClick r:id="rId5"/>
              </a:rPr>
              <a:t>&lt;http://www.forbes.com/sites/stevedenning/2012/04/17/ </a:t>
            </a:r>
            <a:r>
              <a:rPr lang="en-CA" sz="900" spc="-27">
                <a:solidFill>
                  <a:srgbClr val="0076B7"/>
                </a:solidFill>
                <a:latin typeface="Roboto Condensed Light" panose="02000000000000000000" pitchFamily="2" charset="0"/>
                <a:cs typeface="Arial Narrow"/>
              </a:rPr>
              <a:t> the-case-against-agile-ten-perennial-management-objections/&gt;</a:t>
            </a:r>
            <a:r>
              <a:rPr lang="en-CA" sz="900" spc="-27">
                <a:solidFill>
                  <a:srgbClr val="464646"/>
                </a:solidFill>
                <a:latin typeface="Roboto Condensed Light" panose="02000000000000000000" pitchFamily="2" charset="0"/>
                <a:cs typeface="Arial Narrow"/>
              </a:rPr>
              <a:t>.</a:t>
            </a:r>
            <a:endParaRPr lang="en-CA" sz="900">
              <a:latin typeface="Roboto Condensed Light" panose="02000000000000000000" pitchFamily="2" charset="0"/>
              <a:cs typeface="Arial Narrow"/>
            </a:endParaRPr>
          </a:p>
          <a:p>
            <a:pPr>
              <a:spcBef>
                <a:spcPts val="12"/>
              </a:spcBef>
            </a:pPr>
            <a:endParaRPr lang="en-CA" sz="900">
              <a:latin typeface="Roboto Condensed Light" panose="02000000000000000000" pitchFamily="2" charset="0"/>
              <a:cs typeface="Times New Roman"/>
            </a:endParaRPr>
          </a:p>
          <a:p>
            <a:pPr marL="7701" marR="161342"/>
            <a:r>
              <a:rPr lang="en-CA" sz="900" spc="-22" err="1">
                <a:solidFill>
                  <a:srgbClr val="464646"/>
                </a:solidFill>
                <a:latin typeface="Roboto Condensed Light" panose="02000000000000000000" pitchFamily="2" charset="0"/>
                <a:cs typeface="Arial Narrow"/>
              </a:rPr>
              <a:t>Estis</a:t>
            </a:r>
            <a:r>
              <a:rPr lang="en-CA" sz="900" spc="-22">
                <a:solidFill>
                  <a:srgbClr val="464646"/>
                </a:solidFill>
                <a:latin typeface="Roboto Condensed Light" panose="02000000000000000000" pitchFamily="2" charset="0"/>
                <a:cs typeface="Arial Narrow"/>
              </a:rPr>
              <a:t>,</a:t>
            </a:r>
            <a:r>
              <a:rPr lang="en-CA" sz="900" spc="-48">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Ryan.</a:t>
            </a:r>
            <a:r>
              <a:rPr lang="en-CA" sz="900" spc="-46">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“Blowing</a:t>
            </a:r>
            <a:r>
              <a:rPr lang="en-CA" sz="900" spc="-46">
                <a:solidFill>
                  <a:srgbClr val="464646"/>
                </a:solidFill>
                <a:latin typeface="Roboto Condensed Light" panose="02000000000000000000" pitchFamily="2" charset="0"/>
                <a:cs typeface="Arial Narrow"/>
              </a:rPr>
              <a:t> </a:t>
            </a:r>
            <a:r>
              <a:rPr lang="en-CA" sz="900" spc="-16">
                <a:solidFill>
                  <a:srgbClr val="464646"/>
                </a:solidFill>
                <a:latin typeface="Roboto Condensed Light" panose="02000000000000000000" pitchFamily="2" charset="0"/>
                <a:cs typeface="Arial Narrow"/>
              </a:rPr>
              <a:t>up</a:t>
            </a:r>
            <a:r>
              <a:rPr lang="en-CA" sz="900" spc="-46">
                <a:solidFill>
                  <a:srgbClr val="464646"/>
                </a:solidFill>
                <a:latin typeface="Roboto Condensed Light" panose="02000000000000000000" pitchFamily="2" charset="0"/>
                <a:cs typeface="Arial Narrow"/>
              </a:rPr>
              <a:t> </a:t>
            </a:r>
            <a:r>
              <a:rPr lang="en-CA" sz="900" spc="-18">
                <a:solidFill>
                  <a:srgbClr val="464646"/>
                </a:solidFill>
                <a:latin typeface="Roboto Condensed Light" panose="02000000000000000000" pitchFamily="2" charset="0"/>
                <a:cs typeface="Arial Narrow"/>
              </a:rPr>
              <a:t>the</a:t>
            </a:r>
            <a:r>
              <a:rPr lang="en-CA" sz="900" spc="-48">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Performance</a:t>
            </a:r>
            <a:r>
              <a:rPr lang="en-CA" sz="900" spc="-46">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Review:</a:t>
            </a:r>
            <a:r>
              <a:rPr lang="en-CA" sz="900" spc="-46">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Interview</a:t>
            </a:r>
            <a:r>
              <a:rPr lang="en-CA" sz="900" spc="-46">
                <a:solidFill>
                  <a:srgbClr val="464646"/>
                </a:solidFill>
                <a:latin typeface="Roboto Condensed Light" panose="02000000000000000000" pitchFamily="2" charset="0"/>
                <a:cs typeface="Arial Narrow"/>
              </a:rPr>
              <a:t> </a:t>
            </a:r>
            <a:r>
              <a:rPr lang="en-CA" sz="900" spc="-20">
                <a:solidFill>
                  <a:srgbClr val="464646"/>
                </a:solidFill>
                <a:latin typeface="Roboto Condensed Light" panose="02000000000000000000" pitchFamily="2" charset="0"/>
                <a:cs typeface="Arial Narrow"/>
              </a:rPr>
              <a:t>with</a:t>
            </a:r>
            <a:r>
              <a:rPr lang="en-CA" sz="900" spc="-91">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Adobe’s</a:t>
            </a:r>
            <a:r>
              <a:rPr lang="en-CA" sz="900" spc="-46">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Donna</a:t>
            </a:r>
            <a:r>
              <a:rPr lang="en-CA" sz="900" spc="-46">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Morris.”</a:t>
            </a:r>
            <a:r>
              <a:rPr lang="en-CA" sz="900" spc="-48">
                <a:solidFill>
                  <a:srgbClr val="464646"/>
                </a:solidFill>
                <a:latin typeface="Roboto Condensed Light" panose="02000000000000000000" pitchFamily="2" charset="0"/>
                <a:cs typeface="Arial Narrow"/>
              </a:rPr>
              <a:t> </a:t>
            </a:r>
            <a:r>
              <a:rPr lang="en-CA" sz="900" spc="-27">
                <a:solidFill>
                  <a:srgbClr val="464646"/>
                </a:solidFill>
                <a:latin typeface="Roboto Condensed Light" panose="02000000000000000000" pitchFamily="2" charset="0"/>
                <a:cs typeface="Arial Narrow"/>
              </a:rPr>
              <a:t>Ryan  </a:t>
            </a:r>
            <a:r>
              <a:rPr lang="en-CA" sz="900" spc="-22" err="1">
                <a:solidFill>
                  <a:srgbClr val="464646"/>
                </a:solidFill>
                <a:latin typeface="Roboto Condensed Light" panose="02000000000000000000" pitchFamily="2" charset="0"/>
                <a:cs typeface="Arial Narrow"/>
              </a:rPr>
              <a:t>Estis</a:t>
            </a:r>
            <a:r>
              <a:rPr lang="en-CA" sz="900" spc="-46">
                <a:solidFill>
                  <a:srgbClr val="464646"/>
                </a:solidFill>
                <a:latin typeface="Roboto Condensed Light" panose="02000000000000000000" pitchFamily="2" charset="0"/>
                <a:cs typeface="Arial Narrow"/>
              </a:rPr>
              <a:t> </a:t>
            </a:r>
            <a:r>
              <a:rPr lang="en-CA" sz="900" spc="-2">
                <a:solidFill>
                  <a:srgbClr val="464646"/>
                </a:solidFill>
                <a:latin typeface="Roboto Condensed Light" panose="02000000000000000000" pitchFamily="2" charset="0"/>
                <a:cs typeface="Arial Narrow"/>
              </a:rPr>
              <a:t>&amp;</a:t>
            </a:r>
            <a:r>
              <a:rPr lang="en-CA" sz="900" spc="-88">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Associates.</a:t>
            </a:r>
            <a:r>
              <a:rPr lang="en-CA" sz="900" spc="-46">
                <a:solidFill>
                  <a:srgbClr val="464646"/>
                </a:solidFill>
                <a:latin typeface="Roboto Condensed Light" panose="02000000000000000000" pitchFamily="2" charset="0"/>
                <a:cs typeface="Arial Narrow"/>
              </a:rPr>
              <a:t> </a:t>
            </a:r>
            <a:r>
              <a:rPr lang="en-CA" sz="900" spc="-16">
                <a:solidFill>
                  <a:srgbClr val="464646"/>
                </a:solidFill>
                <a:latin typeface="Roboto Condensed Light" panose="02000000000000000000" pitchFamily="2" charset="0"/>
                <a:cs typeface="Arial Narrow"/>
              </a:rPr>
              <a:t>17</a:t>
            </a:r>
            <a:r>
              <a:rPr lang="en-CA" sz="900" spc="-46">
                <a:solidFill>
                  <a:srgbClr val="464646"/>
                </a:solidFill>
                <a:latin typeface="Roboto Condensed Light" panose="02000000000000000000" pitchFamily="2" charset="0"/>
                <a:cs typeface="Arial Narrow"/>
              </a:rPr>
              <a:t> </a:t>
            </a:r>
            <a:r>
              <a:rPr lang="en-CA" sz="900" spc="-20">
                <a:solidFill>
                  <a:srgbClr val="464646"/>
                </a:solidFill>
                <a:latin typeface="Roboto Condensed Light" panose="02000000000000000000" pitchFamily="2" charset="0"/>
                <a:cs typeface="Arial Narrow"/>
              </a:rPr>
              <a:t>June</a:t>
            </a:r>
            <a:r>
              <a:rPr lang="en-CA" sz="900" spc="-43">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2013.</a:t>
            </a:r>
            <a:r>
              <a:rPr lang="en-CA" sz="900" spc="-46">
                <a:solidFill>
                  <a:srgbClr val="464646"/>
                </a:solidFill>
                <a:latin typeface="Roboto Condensed Light" panose="02000000000000000000" pitchFamily="2" charset="0"/>
                <a:cs typeface="Arial Narrow"/>
              </a:rPr>
              <a:t> </a:t>
            </a:r>
            <a:r>
              <a:rPr lang="en-CA" sz="900" spc="-25">
                <a:solidFill>
                  <a:srgbClr val="464646"/>
                </a:solidFill>
                <a:latin typeface="Roboto Condensed Light" panose="02000000000000000000" pitchFamily="2" charset="0"/>
                <a:cs typeface="Arial Narrow"/>
              </a:rPr>
              <a:t>Web.</a:t>
            </a:r>
            <a:r>
              <a:rPr lang="en-CA" sz="900" spc="-46">
                <a:solidFill>
                  <a:srgbClr val="464646"/>
                </a:solidFill>
                <a:latin typeface="Roboto Condensed Light" panose="02000000000000000000" pitchFamily="2" charset="0"/>
                <a:cs typeface="Arial Narrow"/>
              </a:rPr>
              <a:t> </a:t>
            </a:r>
            <a:r>
              <a:rPr lang="en-CA" sz="900" spc="-20">
                <a:solidFill>
                  <a:srgbClr val="464646"/>
                </a:solidFill>
                <a:latin typeface="Roboto Condensed Light" panose="02000000000000000000" pitchFamily="2" charset="0"/>
                <a:cs typeface="Arial Narrow"/>
              </a:rPr>
              <a:t>Oct.</a:t>
            </a:r>
            <a:r>
              <a:rPr lang="en-CA" sz="900" spc="-43">
                <a:solidFill>
                  <a:srgbClr val="464646"/>
                </a:solidFill>
                <a:latin typeface="Roboto Condensed Light" panose="02000000000000000000" pitchFamily="2" charset="0"/>
                <a:cs typeface="Arial Narrow"/>
              </a:rPr>
              <a:t> </a:t>
            </a:r>
            <a:r>
              <a:rPr lang="en-CA" sz="900" spc="-22">
                <a:solidFill>
                  <a:srgbClr val="464646"/>
                </a:solidFill>
                <a:latin typeface="Roboto Condensed Light" panose="02000000000000000000" pitchFamily="2" charset="0"/>
                <a:cs typeface="Arial Narrow"/>
              </a:rPr>
              <a:t>2013.</a:t>
            </a:r>
            <a:r>
              <a:rPr lang="en-CA" sz="900" spc="-46">
                <a:solidFill>
                  <a:srgbClr val="464646"/>
                </a:solidFill>
                <a:latin typeface="Roboto Condensed Light" panose="02000000000000000000" pitchFamily="2" charset="0"/>
                <a:cs typeface="Arial Narrow"/>
              </a:rPr>
              <a:t> </a:t>
            </a:r>
            <a:r>
              <a:rPr lang="en-CA" sz="900" spc="-27">
                <a:solidFill>
                  <a:srgbClr val="464646"/>
                </a:solidFill>
                <a:latin typeface="Roboto Condensed Light" panose="02000000000000000000" pitchFamily="2" charset="0"/>
                <a:cs typeface="Arial Narrow"/>
              </a:rPr>
              <a:t>&lt;</a:t>
            </a:r>
            <a:r>
              <a:rPr lang="en-CA" sz="900" spc="-27">
                <a:solidFill>
                  <a:srgbClr val="0076B7"/>
                </a:solidFill>
                <a:latin typeface="Roboto Condensed Light" panose="02000000000000000000" pitchFamily="2" charset="0"/>
                <a:cs typeface="Arial Narrow"/>
                <a:hlinkClick r:id="rId6"/>
              </a:rPr>
              <a:t>http://ryanestis.com/adobe-interview/&gt;</a:t>
            </a:r>
            <a:r>
              <a:rPr lang="en-CA" sz="900" spc="-27">
                <a:solidFill>
                  <a:srgbClr val="464646"/>
                </a:solidFill>
                <a:latin typeface="Roboto Condensed Light" panose="02000000000000000000" pitchFamily="2" charset="0"/>
                <a:cs typeface="Arial Narrow"/>
              </a:rPr>
              <a:t>.</a:t>
            </a:r>
            <a:endParaRPr lang="en-CA" sz="900">
              <a:latin typeface="Roboto Condensed Light" panose="02000000000000000000" pitchFamily="2" charset="0"/>
              <a:cs typeface="Arial Narrow"/>
            </a:endParaRPr>
          </a:p>
          <a:p>
            <a:pPr lvl="0"/>
            <a:endParaRPr lang="en-US"/>
          </a:p>
        </p:txBody>
      </p:sp>
      <p:sp>
        <p:nvSpPr>
          <p:cNvPr id="6" name="Title 1">
            <a:extLst>
              <a:ext uri="{FF2B5EF4-FFF2-40B4-BE49-F238E27FC236}">
                <a16:creationId xmlns:a16="http://schemas.microsoft.com/office/drawing/2014/main" id="{464A327A-EE11-AC48-BC31-DE279A6E652A}"/>
              </a:ext>
            </a:extLst>
          </p:cNvPr>
          <p:cNvSpPr>
            <a:spLocks noGrp="1"/>
          </p:cNvSpPr>
          <p:nvPr>
            <p:ph type="title" hasCustomPrompt="1"/>
          </p:nvPr>
        </p:nvSpPr>
        <p:spPr>
          <a:xfrm>
            <a:off x="265545" y="397516"/>
            <a:ext cx="5034335" cy="847641"/>
          </a:xfrm>
        </p:spPr>
        <p:txBody>
          <a:bodyPr>
            <a:noAutofit/>
          </a:bodyPr>
          <a:lstStyle>
            <a:lvl1pPr>
              <a:lnSpc>
                <a:spcPct val="90000"/>
              </a:lnSpc>
              <a:defRPr>
                <a:solidFill>
                  <a:srgbClr val="41439A"/>
                </a:solidFill>
              </a:defRPr>
            </a:lvl1pPr>
          </a:lstStyle>
          <a:p>
            <a:r>
              <a:rPr lang="en-US"/>
              <a:t>Works Cited</a:t>
            </a:r>
          </a:p>
        </p:txBody>
      </p:sp>
    </p:spTree>
    <p:extLst>
      <p:ext uri="{BB962C8B-B14F-4D97-AF65-F5344CB8AC3E}">
        <p14:creationId xmlns:p14="http://schemas.microsoft.com/office/powerpoint/2010/main" val="3115977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2203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E7B99-7C3F-4BC3-B7B8-7E1F8C620B24}" type="datetime1">
              <a:rPr lang="en-US" smtClean="0"/>
              <a:pPr/>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AF2B4D-6B12-4EDF-87BB-2B55CECB6611}" type="slidenum">
              <a:rPr lang="en-US" smtClean="0"/>
              <a:pPr/>
              <a:t>‹#›</a:t>
            </a:fld>
            <a:endParaRPr lang="en-US"/>
          </a:p>
        </p:txBody>
      </p:sp>
    </p:spTree>
    <p:extLst>
      <p:ext uri="{BB962C8B-B14F-4D97-AF65-F5344CB8AC3E}">
        <p14:creationId xmlns:p14="http://schemas.microsoft.com/office/powerpoint/2010/main" val="1122394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8C2560D-EC28-3B41-86E8-18F1CE0113B4}" type="datetimeFigureOut">
              <a:rPr lang="en-US" smtClean="0"/>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60594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8C2560D-EC28-3B41-86E8-18F1CE0113B4}" type="datetimeFigureOut">
              <a:rPr lang="en-US" smtClean="0"/>
              <a:t>3/27/2023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86824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8C2560D-EC28-3B41-86E8-18F1CE0113B4}" type="datetimeFigureOut">
              <a:rPr lang="en-US" smtClean="0"/>
              <a:t>3/27/2023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084712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2560D-EC28-3B41-86E8-18F1CE0113B4}" type="datetimeFigureOut">
              <a:rPr lang="en-US" smtClean="0"/>
              <a:t>3/27/2023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49224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C2560D-EC28-3B41-86E8-18F1CE0113B4}" type="datetimeFigureOut">
              <a:rPr lang="en-US" smtClean="0"/>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Tree>
    <p:extLst>
      <p:ext uri="{BB962C8B-B14F-4D97-AF65-F5344CB8AC3E}">
        <p14:creationId xmlns:p14="http://schemas.microsoft.com/office/powerpoint/2010/main" val="1218220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C2560D-EC28-3B41-86E8-18F1CE0113B4}" type="datetimeFigureOut">
              <a:rPr lang="en-US" smtClean="0"/>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615983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7"/>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78522"/>
            <a:ext cx="8229600" cy="4847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17146"/>
            <a:ext cx="2133600" cy="187039"/>
          </a:xfrm>
          <a:prstGeom prst="rect">
            <a:avLst/>
          </a:prstGeom>
        </p:spPr>
        <p:txBody>
          <a:bodyPr vert="horz" lIns="91440" tIns="45720" rIns="91440" bIns="45720" rtlCol="0" anchor="ctr"/>
          <a:lstStyle>
            <a:lvl1pPr algn="l">
              <a:defRPr sz="1200">
                <a:solidFill>
                  <a:schemeClr val="tx1">
                    <a:tint val="75000"/>
                  </a:schemeClr>
                </a:solidFill>
              </a:defRPr>
            </a:lvl1pPr>
          </a:lstStyle>
          <a:p>
            <a:fld id="{68C2560D-EC28-3B41-86E8-18F1CE0113B4}" type="datetimeFigureOut">
              <a:rPr lang="en-US" smtClean="0"/>
              <a:t>3/27/2023</a:t>
            </a:fld>
            <a:endParaRPr lang="en-US"/>
          </a:p>
        </p:txBody>
      </p:sp>
      <p:sp>
        <p:nvSpPr>
          <p:cNvPr id="5" name="Footer Placeholder 4"/>
          <p:cNvSpPr>
            <a:spLocks noGrp="1"/>
          </p:cNvSpPr>
          <p:nvPr>
            <p:ph type="ftr" sz="quarter" idx="3"/>
          </p:nvPr>
        </p:nvSpPr>
        <p:spPr>
          <a:xfrm>
            <a:off x="3124200" y="4717146"/>
            <a:ext cx="2895600" cy="187039"/>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17146"/>
            <a:ext cx="2133600" cy="187039"/>
          </a:xfrm>
          <a:prstGeom prst="rect">
            <a:avLst/>
          </a:prstGeom>
        </p:spPr>
        <p:txBody>
          <a:bodyPr vert="horz" lIns="91440" tIns="45720" rIns="91440" bIns="45720" rtlCol="0" anchor="ctr"/>
          <a:lstStyle>
            <a:lvl1pPr algn="r">
              <a:defRPr sz="1200">
                <a:solidFill>
                  <a:schemeClr val="tx1">
                    <a:tint val="75000"/>
                  </a:schemeClr>
                </a:solidFill>
              </a:defRPr>
            </a:lvl1pPr>
          </a:lstStyle>
          <a:p>
            <a:fld id="{2066355A-084C-D24E-9AD2-7E4FC41EA627}" type="slidenum">
              <a:rPr lang="en-US" smtClean="0"/>
              <a:t>‹#›</a:t>
            </a:fld>
            <a:endParaRPr lang="en-US"/>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58" r:id="rId3"/>
    <p:sldLayoutId id="2147493459" r:id="rId4"/>
    <p:sldLayoutId id="2147493460" r:id="rId5"/>
    <p:sldLayoutId id="2147493461" r:id="rId6"/>
    <p:sldLayoutId id="2147493462" r:id="rId7"/>
    <p:sldLayoutId id="2147493463" r:id="rId8"/>
    <p:sldLayoutId id="2147493464" r:id="rId9"/>
    <p:sldLayoutId id="2147493465" r:id="rId10"/>
    <p:sldLayoutId id="2147493466" r:id="rId11"/>
    <p:sldLayoutId id="2147493467" r:id="rId12"/>
    <p:sldLayoutId id="2147493468" r:id="rId13"/>
    <p:sldLayoutId id="2147493469" r:id="rId14"/>
    <p:sldLayoutId id="2147493470" r:id="rId15"/>
  </p:sldLayoutIdLst>
  <p:txStyles>
    <p:titleStyle>
      <a:lvl1pPr algn="l" defTabSz="457200" rtl="0" eaLnBrk="1" latinLnBrk="0" hangingPunct="1">
        <a:spcBef>
          <a:spcPct val="0"/>
        </a:spcBef>
        <a:buNone/>
        <a:defRPr sz="3800" kern="1200">
          <a:solidFill>
            <a:schemeClr val="bg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3.xml"/><Relationship Id="rId7" Type="http://schemas.openxmlformats.org/officeDocument/2006/relationships/slide" Target="slide9.xml"/><Relationship Id="rId12" Type="http://schemas.openxmlformats.org/officeDocument/2006/relationships/slide" Target="slide7.xml"/><Relationship Id="rId2" Type="http://schemas.openxmlformats.org/officeDocument/2006/relationships/notesSlide" Target="../notesSlides/notesSlide9.xml"/><Relationship Id="rId1" Type="http://schemas.openxmlformats.org/officeDocument/2006/relationships/slideLayout" Target="../slideLayouts/slideLayout14.xml"/><Relationship Id="rId6" Type="http://schemas.openxmlformats.org/officeDocument/2006/relationships/slide" Target="slide6.xml"/><Relationship Id="rId11" Type="http://schemas.openxmlformats.org/officeDocument/2006/relationships/slide" Target="slide12.xml"/><Relationship Id="rId5" Type="http://schemas.openxmlformats.org/officeDocument/2006/relationships/slide" Target="slide5.xml"/><Relationship Id="rId10" Type="http://schemas.openxmlformats.org/officeDocument/2006/relationships/slide" Target="slide11.xml"/><Relationship Id="rId4" Type="http://schemas.openxmlformats.org/officeDocument/2006/relationships/slide" Target="slide4.xml"/><Relationship Id="rId9" Type="http://schemas.openxmlformats.org/officeDocument/2006/relationships/slide" Target="slide10.xml"/></Relationships>
</file>

<file path=ppt/slides/_rels/slide11.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4.xml"/><Relationship Id="rId7" Type="http://schemas.openxmlformats.org/officeDocument/2006/relationships/slide" Target="slide9.xml"/><Relationship Id="rId12" Type="http://schemas.openxmlformats.org/officeDocument/2006/relationships/slide" Target="slide7.xml"/><Relationship Id="rId2" Type="http://schemas.openxmlformats.org/officeDocument/2006/relationships/notesSlide" Target="../notesSlides/notesSlide10.xml"/><Relationship Id="rId1" Type="http://schemas.openxmlformats.org/officeDocument/2006/relationships/slideLayout" Target="../slideLayouts/slideLayout14.xml"/><Relationship Id="rId6" Type="http://schemas.openxmlformats.org/officeDocument/2006/relationships/slide" Target="slide6.xml"/><Relationship Id="rId11" Type="http://schemas.openxmlformats.org/officeDocument/2006/relationships/slide" Target="slide12.xml"/><Relationship Id="rId5" Type="http://schemas.openxmlformats.org/officeDocument/2006/relationships/slide" Target="slide5.xml"/><Relationship Id="rId10" Type="http://schemas.openxmlformats.org/officeDocument/2006/relationships/slide" Target="slide11.xml"/><Relationship Id="rId4" Type="http://schemas.openxmlformats.org/officeDocument/2006/relationships/slide" Target="slide3.xml"/><Relationship Id="rId9" Type="http://schemas.openxmlformats.org/officeDocument/2006/relationships/slide" Target="slide10.xml"/></Relationships>
</file>

<file path=ppt/slides/_rels/slide12.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3.xml"/><Relationship Id="rId7" Type="http://schemas.openxmlformats.org/officeDocument/2006/relationships/slide" Target="slide9.xml"/><Relationship Id="rId12" Type="http://schemas.openxmlformats.org/officeDocument/2006/relationships/slide" Target="slide7.xml"/><Relationship Id="rId2" Type="http://schemas.openxmlformats.org/officeDocument/2006/relationships/notesSlide" Target="../notesSlides/notesSlide11.xml"/><Relationship Id="rId1" Type="http://schemas.openxmlformats.org/officeDocument/2006/relationships/slideLayout" Target="../slideLayouts/slideLayout14.xml"/><Relationship Id="rId6" Type="http://schemas.openxmlformats.org/officeDocument/2006/relationships/slide" Target="slide6.xml"/><Relationship Id="rId11" Type="http://schemas.openxmlformats.org/officeDocument/2006/relationships/slide" Target="slide12.xml"/><Relationship Id="rId5" Type="http://schemas.openxmlformats.org/officeDocument/2006/relationships/slide" Target="slide5.xml"/><Relationship Id="rId10" Type="http://schemas.openxmlformats.org/officeDocument/2006/relationships/slide" Target="slide11.xml"/><Relationship Id="rId4" Type="http://schemas.openxmlformats.org/officeDocument/2006/relationships/slide" Target="slide4.xml"/><Relationship Id="rId9" Type="http://schemas.openxmlformats.org/officeDocument/2006/relationships/slide" Target="slide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3.xml"/><Relationship Id="rId7" Type="http://schemas.openxmlformats.org/officeDocument/2006/relationships/slide" Target="slide9.xml"/><Relationship Id="rId12" Type="http://schemas.openxmlformats.org/officeDocument/2006/relationships/slide" Target="slide7.xml"/><Relationship Id="rId2" Type="http://schemas.openxmlformats.org/officeDocument/2006/relationships/notesSlide" Target="../notesSlides/notesSlide2.xml"/><Relationship Id="rId1" Type="http://schemas.openxmlformats.org/officeDocument/2006/relationships/slideLayout" Target="../slideLayouts/slideLayout14.xml"/><Relationship Id="rId6" Type="http://schemas.openxmlformats.org/officeDocument/2006/relationships/slide" Target="slide6.xml"/><Relationship Id="rId11" Type="http://schemas.openxmlformats.org/officeDocument/2006/relationships/slide" Target="slide12.xml"/><Relationship Id="rId5" Type="http://schemas.openxmlformats.org/officeDocument/2006/relationships/slide" Target="slide5.xml"/><Relationship Id="rId10" Type="http://schemas.openxmlformats.org/officeDocument/2006/relationships/slide" Target="slide11.xml"/><Relationship Id="rId4" Type="http://schemas.openxmlformats.org/officeDocument/2006/relationships/slide" Target="slide4.xml"/><Relationship Id="rId9" Type="http://schemas.openxmlformats.org/officeDocument/2006/relationships/slide" Target="slide10.xml"/></Relationships>
</file>

<file path=ppt/slides/_rels/slide4.xml.rels><?xml version="1.0" encoding="UTF-8" standalone="yes"?>
<Relationships xmlns="http://schemas.openxmlformats.org/package/2006/relationships"><Relationship Id="rId8" Type="http://schemas.openxmlformats.org/officeDocument/2006/relationships/slide" Target="slide6.xml"/><Relationship Id="rId13" Type="http://schemas.openxmlformats.org/officeDocument/2006/relationships/slide" Target="slide7.xml"/><Relationship Id="rId3" Type="http://schemas.openxmlformats.org/officeDocument/2006/relationships/slide" Target="slide11.xml"/><Relationship Id="rId7" Type="http://schemas.openxmlformats.org/officeDocument/2006/relationships/slide" Target="slide5.xml"/><Relationship Id="rId12" Type="http://schemas.openxmlformats.org/officeDocument/2006/relationships/slide" Target="slide12.xml"/><Relationship Id="rId2" Type="http://schemas.openxmlformats.org/officeDocument/2006/relationships/notesSlide" Target="../notesSlides/notesSlide3.xml"/><Relationship Id="rId1" Type="http://schemas.openxmlformats.org/officeDocument/2006/relationships/slideLayout" Target="../slideLayouts/slideLayout14.xml"/><Relationship Id="rId6" Type="http://schemas.openxmlformats.org/officeDocument/2006/relationships/slide" Target="slide4.xml"/><Relationship Id="rId11" Type="http://schemas.openxmlformats.org/officeDocument/2006/relationships/slide" Target="slide10.xml"/><Relationship Id="rId5" Type="http://schemas.openxmlformats.org/officeDocument/2006/relationships/slide" Target="slide3.xml"/><Relationship Id="rId10" Type="http://schemas.openxmlformats.org/officeDocument/2006/relationships/slide" Target="slide8.xml"/><Relationship Id="rId4" Type="http://schemas.openxmlformats.org/officeDocument/2006/relationships/hyperlink" Target="https://hr.mcleanco.com/research/biases-and-heuristics-catalog" TargetMode="External"/><Relationship Id="rId9" Type="http://schemas.openxmlformats.org/officeDocument/2006/relationships/slide" Target="slide9.xml"/></Relationships>
</file>

<file path=ppt/slides/_rels/slide5.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3.xml"/><Relationship Id="rId7" Type="http://schemas.openxmlformats.org/officeDocument/2006/relationships/slide" Target="slide9.xml"/><Relationship Id="rId12" Type="http://schemas.openxmlformats.org/officeDocument/2006/relationships/slide" Target="slide7.xml"/><Relationship Id="rId2" Type="http://schemas.openxmlformats.org/officeDocument/2006/relationships/notesSlide" Target="../notesSlides/notesSlide4.xml"/><Relationship Id="rId1" Type="http://schemas.openxmlformats.org/officeDocument/2006/relationships/slideLayout" Target="../slideLayouts/slideLayout14.xml"/><Relationship Id="rId6" Type="http://schemas.openxmlformats.org/officeDocument/2006/relationships/slide" Target="slide6.xml"/><Relationship Id="rId11" Type="http://schemas.openxmlformats.org/officeDocument/2006/relationships/slide" Target="slide12.xml"/><Relationship Id="rId5" Type="http://schemas.openxmlformats.org/officeDocument/2006/relationships/slide" Target="slide5.xml"/><Relationship Id="rId10" Type="http://schemas.openxmlformats.org/officeDocument/2006/relationships/slide" Target="slide11.xml"/><Relationship Id="rId4" Type="http://schemas.openxmlformats.org/officeDocument/2006/relationships/slide" Target="slide4.xml"/><Relationship Id="rId9" Type="http://schemas.openxmlformats.org/officeDocument/2006/relationships/slide" Target="slide10.xml"/></Relationships>
</file>

<file path=ppt/slides/_rels/slide6.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slide" Target="slide10.xml"/><Relationship Id="rId7" Type="http://schemas.openxmlformats.org/officeDocument/2006/relationships/slide" Target="slide4.xml"/><Relationship Id="rId12" Type="http://schemas.openxmlformats.org/officeDocument/2006/relationships/slide" Target="slide7.xml"/><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slide" Target="slide3.xml"/><Relationship Id="rId11" Type="http://schemas.openxmlformats.org/officeDocument/2006/relationships/slide" Target="slide11.xml"/><Relationship Id="rId5" Type="http://schemas.openxmlformats.org/officeDocument/2006/relationships/slide" Target="slide12.xml"/><Relationship Id="rId10" Type="http://schemas.openxmlformats.org/officeDocument/2006/relationships/slide" Target="slide8.xml"/><Relationship Id="rId4" Type="http://schemas.openxmlformats.org/officeDocument/2006/relationships/slide" Target="slide5.xml"/><Relationship Id="rId9" Type="http://schemas.openxmlformats.org/officeDocument/2006/relationships/slide" Target="slide9.xml"/></Relationships>
</file>

<file path=ppt/slides/_rels/slide7.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3.xml"/><Relationship Id="rId7" Type="http://schemas.openxmlformats.org/officeDocument/2006/relationships/slide" Target="slide9.xml"/><Relationship Id="rId12" Type="http://schemas.openxmlformats.org/officeDocument/2006/relationships/slide" Target="slide7.xml"/><Relationship Id="rId2" Type="http://schemas.openxmlformats.org/officeDocument/2006/relationships/notesSlide" Target="../notesSlides/notesSlide6.xml"/><Relationship Id="rId1" Type="http://schemas.openxmlformats.org/officeDocument/2006/relationships/slideLayout" Target="../slideLayouts/slideLayout14.xml"/><Relationship Id="rId6" Type="http://schemas.openxmlformats.org/officeDocument/2006/relationships/slide" Target="slide6.xml"/><Relationship Id="rId11" Type="http://schemas.openxmlformats.org/officeDocument/2006/relationships/slide" Target="slide12.xml"/><Relationship Id="rId5" Type="http://schemas.openxmlformats.org/officeDocument/2006/relationships/slide" Target="slide5.xml"/><Relationship Id="rId10" Type="http://schemas.openxmlformats.org/officeDocument/2006/relationships/slide" Target="slide11.xml"/><Relationship Id="rId4" Type="http://schemas.openxmlformats.org/officeDocument/2006/relationships/slide" Target="slide4.xml"/><Relationship Id="rId9" Type="http://schemas.openxmlformats.org/officeDocument/2006/relationships/slide" Target="slide10.xml"/></Relationships>
</file>

<file path=ppt/slides/_rels/slide8.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3.xml"/><Relationship Id="rId7" Type="http://schemas.openxmlformats.org/officeDocument/2006/relationships/slide" Target="slide9.xml"/><Relationship Id="rId12" Type="http://schemas.openxmlformats.org/officeDocument/2006/relationships/slide" Target="slide7.xml"/><Relationship Id="rId2" Type="http://schemas.openxmlformats.org/officeDocument/2006/relationships/notesSlide" Target="../notesSlides/notesSlide7.xml"/><Relationship Id="rId1" Type="http://schemas.openxmlformats.org/officeDocument/2006/relationships/slideLayout" Target="../slideLayouts/slideLayout14.xml"/><Relationship Id="rId6" Type="http://schemas.openxmlformats.org/officeDocument/2006/relationships/slide" Target="slide6.xml"/><Relationship Id="rId11" Type="http://schemas.openxmlformats.org/officeDocument/2006/relationships/slide" Target="slide12.xml"/><Relationship Id="rId5" Type="http://schemas.openxmlformats.org/officeDocument/2006/relationships/slide" Target="slide5.xml"/><Relationship Id="rId10" Type="http://schemas.openxmlformats.org/officeDocument/2006/relationships/slide" Target="slide11.xml"/><Relationship Id="rId4" Type="http://schemas.openxmlformats.org/officeDocument/2006/relationships/slide" Target="slide4.xml"/><Relationship Id="rId9" Type="http://schemas.openxmlformats.org/officeDocument/2006/relationships/slide" Target="slide10.xml"/></Relationships>
</file>

<file path=ppt/slides/_rels/slide9.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7.xml"/><Relationship Id="rId3" Type="http://schemas.openxmlformats.org/officeDocument/2006/relationships/hyperlink" Target="https://hr.mcleanco.com/research/ss/embed-inclusion-into-your-culture" TargetMode="External"/><Relationship Id="rId7" Type="http://schemas.openxmlformats.org/officeDocument/2006/relationships/slide" Target="slide6.xml"/><Relationship Id="rId12" Type="http://schemas.openxmlformats.org/officeDocument/2006/relationships/slide" Target="slide12.xml"/><Relationship Id="rId2" Type="http://schemas.openxmlformats.org/officeDocument/2006/relationships/notesSlide" Target="../notesSlides/notesSlide8.xml"/><Relationship Id="rId1" Type="http://schemas.openxmlformats.org/officeDocument/2006/relationships/slideLayout" Target="../slideLayouts/slideLayout14.xml"/><Relationship Id="rId6" Type="http://schemas.openxmlformats.org/officeDocument/2006/relationships/slide" Target="slide5.xml"/><Relationship Id="rId11" Type="http://schemas.openxmlformats.org/officeDocument/2006/relationships/slide" Target="slide11.xml"/><Relationship Id="rId5" Type="http://schemas.openxmlformats.org/officeDocument/2006/relationships/slide" Target="slide4.xml"/><Relationship Id="rId10" Type="http://schemas.openxmlformats.org/officeDocument/2006/relationships/slide" Target="slide10.xml"/><Relationship Id="rId4" Type="http://schemas.openxmlformats.org/officeDocument/2006/relationships/slide" Target="slide3.xml"/><Relationship Id="rId9" Type="http://schemas.openxmlformats.org/officeDocument/2006/relationships/slide" Target="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00310CB3-E2E6-4BC5-8B41-C36B4C4A26C6}"/>
              </a:ext>
            </a:extLst>
          </p:cNvPr>
          <p:cNvSpPr>
            <a:spLocks noGrp="1"/>
          </p:cNvSpPr>
          <p:nvPr>
            <p:ph type="body" sz="quarter" idx="10"/>
          </p:nvPr>
        </p:nvSpPr>
        <p:spPr>
          <a:xfrm>
            <a:off x="502528" y="1780235"/>
            <a:ext cx="5538663" cy="979756"/>
          </a:xfrm>
        </p:spPr>
        <p:txBody>
          <a:bodyPr>
            <a:normAutofit lnSpcReduction="10000"/>
          </a:bodyPr>
          <a:lstStyle/>
          <a:p>
            <a:r>
              <a:rPr lang="en-US" dirty="0"/>
              <a:t>Diversity, Equity, and Inclusion Primer</a:t>
            </a:r>
            <a:endParaRPr lang="en-CA" dirty="0"/>
          </a:p>
        </p:txBody>
      </p:sp>
    </p:spTree>
    <p:extLst>
      <p:ext uri="{BB962C8B-B14F-4D97-AF65-F5344CB8AC3E}">
        <p14:creationId xmlns:p14="http://schemas.microsoft.com/office/powerpoint/2010/main" val="1228010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75147166-75D4-4175-94D9-93EDC2ACD60C}"/>
              </a:ext>
            </a:extLst>
          </p:cNvPr>
          <p:cNvGrpSpPr/>
          <p:nvPr/>
        </p:nvGrpSpPr>
        <p:grpSpPr>
          <a:xfrm>
            <a:off x="1385166" y="455515"/>
            <a:ext cx="3309419" cy="1536845"/>
            <a:chOff x="1625576" y="653304"/>
            <a:chExt cx="4413133" cy="2049395"/>
          </a:xfrm>
        </p:grpSpPr>
        <p:grpSp>
          <p:nvGrpSpPr>
            <p:cNvPr id="35" name="Group 34">
              <a:extLst>
                <a:ext uri="{FF2B5EF4-FFF2-40B4-BE49-F238E27FC236}">
                  <a16:creationId xmlns:a16="http://schemas.microsoft.com/office/drawing/2014/main" id="{FE911B02-AFED-48A2-BE0B-EA504D447AEC}"/>
                </a:ext>
              </a:extLst>
            </p:cNvPr>
            <p:cNvGrpSpPr/>
            <p:nvPr/>
          </p:nvGrpSpPr>
          <p:grpSpPr>
            <a:xfrm>
              <a:off x="1625576" y="653304"/>
              <a:ext cx="4413133" cy="2049395"/>
              <a:chOff x="901828" y="1295868"/>
              <a:chExt cx="4413133" cy="2049395"/>
            </a:xfrm>
          </p:grpSpPr>
          <p:sp>
            <p:nvSpPr>
              <p:cNvPr id="37" name="TextBox 36">
                <a:extLst>
                  <a:ext uri="{FF2B5EF4-FFF2-40B4-BE49-F238E27FC236}">
                    <a16:creationId xmlns:a16="http://schemas.microsoft.com/office/drawing/2014/main" id="{7B068A00-F977-48E1-8754-BF731188675B}"/>
                  </a:ext>
                </a:extLst>
              </p:cNvPr>
              <p:cNvSpPr txBox="1"/>
              <p:nvPr/>
            </p:nvSpPr>
            <p:spPr>
              <a:xfrm>
                <a:off x="901828" y="1883133"/>
                <a:ext cx="4413133" cy="1462130"/>
              </a:xfrm>
              <a:prstGeom prst="rect">
                <a:avLst/>
              </a:prstGeom>
              <a:noFill/>
            </p:spPr>
            <p:txBody>
              <a:bodyPr wrap="square" lIns="0" tIns="0" rIns="0" bIns="0" rtlCol="0">
                <a:spAutoFit/>
              </a:bodyPr>
              <a:lstStyle/>
              <a:p>
                <a:pPr defTabSz="685709">
                  <a:defRPr/>
                </a:pPr>
                <a:r>
                  <a:rPr lang="en-US" sz="1050" dirty="0">
                    <a:solidFill>
                      <a:schemeClr val="dk1"/>
                    </a:solidFill>
                  </a:rPr>
                  <a:t>Behaviors that are often based on stereotypes and biases about a marginalized group. These behaviors are subtle and reinforce stereotypes by invalidating an individual’s identity in a negative manner. For example, telling a racialized individual that they speak “good English” or asking them “where they’re from.”</a:t>
                </a:r>
              </a:p>
              <a:p>
                <a:pPr defTabSz="685709">
                  <a:defRPr/>
                </a:pPr>
                <a:endParaRPr lang="en-CA" sz="825" dirty="0"/>
              </a:p>
            </p:txBody>
          </p:sp>
          <p:sp>
            <p:nvSpPr>
              <p:cNvPr id="38" name="TextBox 37">
                <a:extLst>
                  <a:ext uri="{FF2B5EF4-FFF2-40B4-BE49-F238E27FC236}">
                    <a16:creationId xmlns:a16="http://schemas.microsoft.com/office/drawing/2014/main" id="{920EFD3E-CCB8-4CB9-A482-7BDBFBA2BB86}"/>
                  </a:ext>
                </a:extLst>
              </p:cNvPr>
              <p:cNvSpPr txBox="1"/>
              <p:nvPr/>
            </p:nvSpPr>
            <p:spPr>
              <a:xfrm>
                <a:off x="901828" y="1295868"/>
                <a:ext cx="3439246" cy="307816"/>
              </a:xfrm>
              <a:prstGeom prst="rect">
                <a:avLst/>
              </a:prstGeom>
              <a:noFill/>
            </p:spPr>
            <p:txBody>
              <a:bodyPr wrap="square" lIns="0" tIns="0" rIns="0" bIns="0" rtlCol="0" anchor="ctr" anchorCtr="0">
                <a:spAutoFit/>
              </a:bodyPr>
              <a:lstStyle/>
              <a:p>
                <a:r>
                  <a:rPr lang="en-US" sz="1500" b="1" dirty="0">
                    <a:solidFill>
                      <a:srgbClr val="F0BEA2"/>
                    </a:solidFill>
                  </a:rPr>
                  <a:t>Microaggressions</a:t>
                </a:r>
              </a:p>
            </p:txBody>
          </p:sp>
        </p:grpSp>
        <p:sp>
          <p:nvSpPr>
            <p:cNvPr id="36" name="Rectangle 35">
              <a:extLst>
                <a:ext uri="{FF2B5EF4-FFF2-40B4-BE49-F238E27FC236}">
                  <a16:creationId xmlns:a16="http://schemas.microsoft.com/office/drawing/2014/main" id="{1B3EE3ED-6057-4B37-9155-2FED79BD98B7}"/>
                </a:ext>
              </a:extLst>
            </p:cNvPr>
            <p:cNvSpPr/>
            <p:nvPr/>
          </p:nvSpPr>
          <p:spPr>
            <a:xfrm rot="16200000">
              <a:off x="1927073" y="723226"/>
              <a:ext cx="50472" cy="653465"/>
            </a:xfrm>
            <a:prstGeom prst="rect">
              <a:avLst/>
            </a:prstGeom>
            <a:solidFill>
              <a:srgbClr val="F0BE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rgbClr val="A8C3EA"/>
                </a:solidFill>
              </a:endParaRPr>
            </a:p>
          </p:txBody>
        </p:sp>
      </p:grpSp>
      <p:grpSp>
        <p:nvGrpSpPr>
          <p:cNvPr id="52" name="Group 51">
            <a:extLst>
              <a:ext uri="{FF2B5EF4-FFF2-40B4-BE49-F238E27FC236}">
                <a16:creationId xmlns:a16="http://schemas.microsoft.com/office/drawing/2014/main" id="{11339D4E-35C5-41BD-BECD-DD25D28A5A17}"/>
              </a:ext>
            </a:extLst>
          </p:cNvPr>
          <p:cNvGrpSpPr/>
          <p:nvPr/>
        </p:nvGrpSpPr>
        <p:grpSpPr>
          <a:xfrm>
            <a:off x="1385166" y="1949791"/>
            <a:ext cx="3309419" cy="1733053"/>
            <a:chOff x="1625576" y="653304"/>
            <a:chExt cx="4413133" cy="2311039"/>
          </a:xfrm>
        </p:grpSpPr>
        <p:grpSp>
          <p:nvGrpSpPr>
            <p:cNvPr id="53" name="Group 52">
              <a:extLst>
                <a:ext uri="{FF2B5EF4-FFF2-40B4-BE49-F238E27FC236}">
                  <a16:creationId xmlns:a16="http://schemas.microsoft.com/office/drawing/2014/main" id="{414BD21D-4D19-4B57-BFDC-B4AC9D987183}"/>
                </a:ext>
              </a:extLst>
            </p:cNvPr>
            <p:cNvGrpSpPr/>
            <p:nvPr/>
          </p:nvGrpSpPr>
          <p:grpSpPr>
            <a:xfrm>
              <a:off x="1625576" y="653304"/>
              <a:ext cx="4413133" cy="2311039"/>
              <a:chOff x="901828" y="1295868"/>
              <a:chExt cx="4413133" cy="2311039"/>
            </a:xfrm>
          </p:grpSpPr>
          <p:sp>
            <p:nvSpPr>
              <p:cNvPr id="55" name="TextBox 54">
                <a:extLst>
                  <a:ext uri="{FF2B5EF4-FFF2-40B4-BE49-F238E27FC236}">
                    <a16:creationId xmlns:a16="http://schemas.microsoft.com/office/drawing/2014/main" id="{BFB6E2A2-8783-4AB2-B8ED-B9F8747AE1AC}"/>
                  </a:ext>
                </a:extLst>
              </p:cNvPr>
              <p:cNvSpPr txBox="1"/>
              <p:nvPr/>
            </p:nvSpPr>
            <p:spPr>
              <a:xfrm>
                <a:off x="901828" y="1883133"/>
                <a:ext cx="4413133" cy="1723774"/>
              </a:xfrm>
              <a:prstGeom prst="rect">
                <a:avLst/>
              </a:prstGeom>
              <a:noFill/>
            </p:spPr>
            <p:txBody>
              <a:bodyPr wrap="square" lIns="0" tIns="0" rIns="0" bIns="0" rtlCol="0">
                <a:spAutoFit/>
              </a:bodyPr>
              <a:lstStyle/>
              <a:p>
                <a:pPr defTabSz="685709">
                  <a:defRPr/>
                </a:pPr>
                <a:r>
                  <a:rPr lang="en-US" sz="1050" dirty="0">
                    <a:solidFill>
                      <a:schemeClr val="dk1"/>
                    </a:solidFill>
                  </a:rPr>
                  <a:t>Overt discrimination is the deliberate and publicly expressed, unfair treatment of marginalized groups or individuals. It is generally premeditated, manifested through hate and intolerance, and often perpetuated by individuals belonging to dominant races or cultures or those with prejudices and biases against certain minority groups. For example, </a:t>
                </a:r>
                <a:r>
                  <a:rPr lang="en-US" sz="1050" dirty="0">
                    <a:solidFill>
                      <a:schemeClr val="dk1"/>
                    </a:solidFill>
                    <a:ea typeface="Roboto Condensed Light"/>
                    <a:cs typeface="Arial"/>
                  </a:rPr>
                  <a:t>r</a:t>
                </a:r>
                <a:r>
                  <a:rPr lang="en-US" sz="1050" dirty="0">
                    <a:ea typeface="Roboto Condensed Light"/>
                    <a:cs typeface="Arial"/>
                  </a:rPr>
                  <a:t>efusing to hire someone because of their age or race. </a:t>
                </a:r>
              </a:p>
              <a:p>
                <a:pPr defTabSz="685709">
                  <a:defRPr/>
                </a:pPr>
                <a:endParaRPr lang="en-CA" sz="1050" dirty="0">
                  <a:solidFill>
                    <a:schemeClr val="dk1"/>
                  </a:solidFill>
                </a:endParaRPr>
              </a:p>
            </p:txBody>
          </p:sp>
          <p:sp>
            <p:nvSpPr>
              <p:cNvPr id="56" name="TextBox 55">
                <a:extLst>
                  <a:ext uri="{FF2B5EF4-FFF2-40B4-BE49-F238E27FC236}">
                    <a16:creationId xmlns:a16="http://schemas.microsoft.com/office/drawing/2014/main" id="{7E3AD9EF-30FF-4BAF-84C2-36D479DABAD6}"/>
                  </a:ext>
                </a:extLst>
              </p:cNvPr>
              <p:cNvSpPr txBox="1"/>
              <p:nvPr/>
            </p:nvSpPr>
            <p:spPr>
              <a:xfrm>
                <a:off x="901828" y="1295868"/>
                <a:ext cx="3439246" cy="307816"/>
              </a:xfrm>
              <a:prstGeom prst="rect">
                <a:avLst/>
              </a:prstGeom>
              <a:noFill/>
            </p:spPr>
            <p:txBody>
              <a:bodyPr wrap="square" lIns="0" tIns="0" rIns="0" bIns="0" rtlCol="0" anchor="ctr" anchorCtr="0">
                <a:spAutoFit/>
              </a:bodyPr>
              <a:lstStyle/>
              <a:p>
                <a:r>
                  <a:rPr lang="en-US" sz="1500" b="1" dirty="0">
                    <a:solidFill>
                      <a:srgbClr val="F0BEA2"/>
                    </a:solidFill>
                  </a:rPr>
                  <a:t>Overt discrimination</a:t>
                </a:r>
              </a:p>
            </p:txBody>
          </p:sp>
        </p:grpSp>
        <p:sp>
          <p:nvSpPr>
            <p:cNvPr id="54" name="Rectangle 53">
              <a:extLst>
                <a:ext uri="{FF2B5EF4-FFF2-40B4-BE49-F238E27FC236}">
                  <a16:creationId xmlns:a16="http://schemas.microsoft.com/office/drawing/2014/main" id="{057D80DC-B380-48E3-ADB5-3D671F0833E8}"/>
                </a:ext>
              </a:extLst>
            </p:cNvPr>
            <p:cNvSpPr/>
            <p:nvPr/>
          </p:nvSpPr>
          <p:spPr>
            <a:xfrm rot="16200000">
              <a:off x="1927073" y="723226"/>
              <a:ext cx="50472" cy="653465"/>
            </a:xfrm>
            <a:prstGeom prst="rect">
              <a:avLst/>
            </a:prstGeom>
            <a:solidFill>
              <a:srgbClr val="F0BE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1"/>
                </a:solidFill>
              </a:endParaRPr>
            </a:p>
          </p:txBody>
        </p:sp>
      </p:grpSp>
      <p:grpSp>
        <p:nvGrpSpPr>
          <p:cNvPr id="62" name="Group 61">
            <a:extLst>
              <a:ext uri="{FF2B5EF4-FFF2-40B4-BE49-F238E27FC236}">
                <a16:creationId xmlns:a16="http://schemas.microsoft.com/office/drawing/2014/main" id="{10AF5A4F-9054-4428-AB91-82E372ECBC83}"/>
              </a:ext>
            </a:extLst>
          </p:cNvPr>
          <p:cNvGrpSpPr/>
          <p:nvPr/>
        </p:nvGrpSpPr>
        <p:grpSpPr>
          <a:xfrm>
            <a:off x="5110004" y="431304"/>
            <a:ext cx="3389952" cy="1248304"/>
            <a:chOff x="1625576" y="653304"/>
            <a:chExt cx="4520524" cy="1664623"/>
          </a:xfrm>
        </p:grpSpPr>
        <p:grpSp>
          <p:nvGrpSpPr>
            <p:cNvPr id="63" name="Group 62">
              <a:extLst>
                <a:ext uri="{FF2B5EF4-FFF2-40B4-BE49-F238E27FC236}">
                  <a16:creationId xmlns:a16="http://schemas.microsoft.com/office/drawing/2014/main" id="{99C22C90-7F73-4707-AB0E-08AF8029DB8E}"/>
                </a:ext>
              </a:extLst>
            </p:cNvPr>
            <p:cNvGrpSpPr/>
            <p:nvPr/>
          </p:nvGrpSpPr>
          <p:grpSpPr>
            <a:xfrm>
              <a:off x="1625576" y="653304"/>
              <a:ext cx="4520524" cy="1664623"/>
              <a:chOff x="901828" y="1295868"/>
              <a:chExt cx="4520524" cy="1664623"/>
            </a:xfrm>
          </p:grpSpPr>
          <p:sp>
            <p:nvSpPr>
              <p:cNvPr id="65" name="TextBox 64">
                <a:extLst>
                  <a:ext uri="{FF2B5EF4-FFF2-40B4-BE49-F238E27FC236}">
                    <a16:creationId xmlns:a16="http://schemas.microsoft.com/office/drawing/2014/main" id="{02A83009-A47E-438D-A072-4FB3D61C85FE}"/>
                  </a:ext>
                </a:extLst>
              </p:cNvPr>
              <p:cNvSpPr txBox="1"/>
              <p:nvPr/>
            </p:nvSpPr>
            <p:spPr>
              <a:xfrm>
                <a:off x="901828" y="1883133"/>
                <a:ext cx="4520524" cy="1077358"/>
              </a:xfrm>
              <a:prstGeom prst="rect">
                <a:avLst/>
              </a:prstGeom>
              <a:noFill/>
            </p:spPr>
            <p:txBody>
              <a:bodyPr wrap="square" lIns="0" tIns="0" rIns="0" bIns="0" rtlCol="0">
                <a:spAutoFit/>
              </a:bodyPr>
              <a:lstStyle/>
              <a:p>
                <a:pPr defTabSz="685709">
                  <a:defRPr/>
                </a:pPr>
                <a:r>
                  <a:rPr lang="en-US" sz="1050" dirty="0"/>
                  <a:t>Oppression is the institutional and systemic use of power over a marginalized group to maintain status quo and inequality. Such inequalities are woven through social, economic, and political structures through hierarchical relationships, cultural hegemony, and dominant discourse. </a:t>
                </a:r>
                <a:endParaRPr lang="en-CA" sz="1050" dirty="0"/>
              </a:p>
            </p:txBody>
          </p:sp>
          <p:sp>
            <p:nvSpPr>
              <p:cNvPr id="66" name="TextBox 65">
                <a:extLst>
                  <a:ext uri="{FF2B5EF4-FFF2-40B4-BE49-F238E27FC236}">
                    <a16:creationId xmlns:a16="http://schemas.microsoft.com/office/drawing/2014/main" id="{8F8B7DDD-AC3A-4DE8-9901-C3E21E76DD9D}"/>
                  </a:ext>
                </a:extLst>
              </p:cNvPr>
              <p:cNvSpPr txBox="1"/>
              <p:nvPr/>
            </p:nvSpPr>
            <p:spPr>
              <a:xfrm>
                <a:off x="901828" y="1295868"/>
                <a:ext cx="3439246" cy="307816"/>
              </a:xfrm>
              <a:prstGeom prst="rect">
                <a:avLst/>
              </a:prstGeom>
              <a:noFill/>
            </p:spPr>
            <p:txBody>
              <a:bodyPr wrap="square" lIns="0" tIns="0" rIns="0" bIns="0" rtlCol="0" anchor="ctr" anchorCtr="0">
                <a:spAutoFit/>
              </a:bodyPr>
              <a:lstStyle/>
              <a:p>
                <a:r>
                  <a:rPr lang="en-US" sz="1500" b="1" dirty="0">
                    <a:solidFill>
                      <a:srgbClr val="F0BEA2"/>
                    </a:solidFill>
                  </a:rPr>
                  <a:t>Oppression</a:t>
                </a:r>
              </a:p>
            </p:txBody>
          </p:sp>
        </p:grpSp>
        <p:sp>
          <p:nvSpPr>
            <p:cNvPr id="64" name="Rectangle 63">
              <a:extLst>
                <a:ext uri="{FF2B5EF4-FFF2-40B4-BE49-F238E27FC236}">
                  <a16:creationId xmlns:a16="http://schemas.microsoft.com/office/drawing/2014/main" id="{565915B7-6C6D-4B88-B72C-CEF2C30826AB}"/>
                </a:ext>
              </a:extLst>
            </p:cNvPr>
            <p:cNvSpPr/>
            <p:nvPr/>
          </p:nvSpPr>
          <p:spPr>
            <a:xfrm rot="16200000">
              <a:off x="1927073" y="723226"/>
              <a:ext cx="50472" cy="653465"/>
            </a:xfrm>
            <a:prstGeom prst="rect">
              <a:avLst/>
            </a:prstGeom>
            <a:solidFill>
              <a:srgbClr val="F0BE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1"/>
                </a:solidFill>
              </a:endParaRPr>
            </a:p>
          </p:txBody>
        </p:sp>
      </p:grpSp>
      <p:grpSp>
        <p:nvGrpSpPr>
          <p:cNvPr id="32" name="Group 31">
            <a:extLst>
              <a:ext uri="{FF2B5EF4-FFF2-40B4-BE49-F238E27FC236}">
                <a16:creationId xmlns:a16="http://schemas.microsoft.com/office/drawing/2014/main" id="{AE6C0CBE-09CA-4898-A546-904074D6F578}"/>
              </a:ext>
            </a:extLst>
          </p:cNvPr>
          <p:cNvGrpSpPr/>
          <p:nvPr/>
        </p:nvGrpSpPr>
        <p:grpSpPr>
          <a:xfrm>
            <a:off x="0" y="2260"/>
            <a:ext cx="452101" cy="4782546"/>
            <a:chOff x="0" y="2567"/>
            <a:chExt cx="602880" cy="6377558"/>
          </a:xfrm>
        </p:grpSpPr>
        <p:sp>
          <p:nvSpPr>
            <p:cNvPr id="47" name="Rectangle 46">
              <a:extLst>
                <a:ext uri="{FF2B5EF4-FFF2-40B4-BE49-F238E27FC236}">
                  <a16:creationId xmlns:a16="http://schemas.microsoft.com/office/drawing/2014/main" id="{40A33BE9-08BE-40C9-985F-BE7F37B19E42}"/>
                </a:ext>
              </a:extLst>
            </p:cNvPr>
            <p:cNvSpPr/>
            <p:nvPr/>
          </p:nvSpPr>
          <p:spPr>
            <a:xfrm>
              <a:off x="0" y="2568"/>
              <a:ext cx="142875" cy="6377557"/>
            </a:xfrm>
            <a:prstGeom prst="rect">
              <a:avLst/>
            </a:prstGeom>
            <a:gradFill>
              <a:gsLst>
                <a:gs pos="33000">
                  <a:schemeClr val="accent4">
                    <a:lumMod val="20000"/>
                    <a:lumOff val="80000"/>
                  </a:schemeClr>
                </a:gs>
                <a:gs pos="13000">
                  <a:schemeClr val="accent3">
                    <a:lumMod val="20000"/>
                    <a:lumOff val="80000"/>
                  </a:schemeClr>
                </a:gs>
                <a:gs pos="59000">
                  <a:schemeClr val="accent1">
                    <a:lumMod val="40000"/>
                    <a:lumOff val="60000"/>
                  </a:schemeClr>
                </a:gs>
                <a:gs pos="85000">
                  <a:schemeClr val="accent1">
                    <a:lumMod val="20000"/>
                    <a:lumOff val="8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en-CA" sz="900" dirty="0">
                <a:latin typeface="Roboto Condensed Light" panose="02000000000000000000" pitchFamily="2" charset="0"/>
                <a:ea typeface="Roboto Condensed Light" panose="02000000000000000000" pitchFamily="2" charset="0"/>
              </a:endParaRPr>
            </a:p>
          </p:txBody>
        </p:sp>
        <p:grpSp>
          <p:nvGrpSpPr>
            <p:cNvPr id="48" name="Group 47">
              <a:extLst>
                <a:ext uri="{FF2B5EF4-FFF2-40B4-BE49-F238E27FC236}">
                  <a16:creationId xmlns:a16="http://schemas.microsoft.com/office/drawing/2014/main" id="{80C4FA1D-3187-4D22-AD1F-6557D8F8FBB3}"/>
                </a:ext>
              </a:extLst>
            </p:cNvPr>
            <p:cNvGrpSpPr/>
            <p:nvPr/>
          </p:nvGrpSpPr>
          <p:grpSpPr>
            <a:xfrm>
              <a:off x="151786" y="2567"/>
              <a:ext cx="451094" cy="6377558"/>
              <a:chOff x="151785" y="2567"/>
              <a:chExt cx="451142" cy="6377558"/>
            </a:xfrm>
          </p:grpSpPr>
          <p:sp>
            <p:nvSpPr>
              <p:cNvPr id="49" name="Rectangle 48">
                <a:extLst>
                  <a:ext uri="{FF2B5EF4-FFF2-40B4-BE49-F238E27FC236}">
                    <a16:creationId xmlns:a16="http://schemas.microsoft.com/office/drawing/2014/main" id="{89349626-6EE4-4989-A64F-6568EAAC7D0D}"/>
                  </a:ext>
                </a:extLst>
              </p:cNvPr>
              <p:cNvSpPr/>
              <p:nvPr/>
            </p:nvSpPr>
            <p:spPr>
              <a:xfrm>
                <a:off x="152299" y="2567"/>
                <a:ext cx="450628"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3" action="ppaction://hlinksldjump"/>
                  </a:rPr>
                  <a:t>A</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0" name="Rectangle 49">
                <a:extLst>
                  <a:ext uri="{FF2B5EF4-FFF2-40B4-BE49-F238E27FC236}">
                    <a16:creationId xmlns:a16="http://schemas.microsoft.com/office/drawing/2014/main" id="{1C241AB1-CE84-4CB4-9DE0-B19FF142B61B}"/>
                  </a:ext>
                </a:extLst>
              </p:cNvPr>
              <p:cNvSpPr/>
              <p:nvPr/>
            </p:nvSpPr>
            <p:spPr>
              <a:xfrm>
                <a:off x="151785" y="578970"/>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4" action="ppaction://hlinksldjump"/>
                  </a:rPr>
                  <a:t>B</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1" name="Rectangle 50">
                <a:extLst>
                  <a:ext uri="{FF2B5EF4-FFF2-40B4-BE49-F238E27FC236}">
                    <a16:creationId xmlns:a16="http://schemas.microsoft.com/office/drawing/2014/main" id="{B40466B6-CAAD-4AB7-BBD2-B5001D63D14F}"/>
                  </a:ext>
                </a:extLst>
              </p:cNvPr>
              <p:cNvSpPr/>
              <p:nvPr/>
            </p:nvSpPr>
            <p:spPr>
              <a:xfrm>
                <a:off x="151785" y="1163163"/>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5" action="ppaction://hlinksldjump"/>
                  </a:rPr>
                  <a:t>C</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7" name="Rectangle 56">
                <a:extLst>
                  <a:ext uri="{FF2B5EF4-FFF2-40B4-BE49-F238E27FC236}">
                    <a16:creationId xmlns:a16="http://schemas.microsoft.com/office/drawing/2014/main" id="{BFA70131-9774-42E3-BD83-DEF2BC624821}"/>
                  </a:ext>
                </a:extLst>
              </p:cNvPr>
              <p:cNvSpPr/>
              <p:nvPr/>
            </p:nvSpPr>
            <p:spPr>
              <a:xfrm>
                <a:off x="151785" y="1744941"/>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6" action="ppaction://hlinksldjump"/>
                  </a:rPr>
                  <a:t>D-E</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8" name="Rectangle 57">
                <a:extLst>
                  <a:ext uri="{FF2B5EF4-FFF2-40B4-BE49-F238E27FC236}">
                    <a16:creationId xmlns:a16="http://schemas.microsoft.com/office/drawing/2014/main" id="{3E70F424-B200-4CB5-A70C-D1ABCC45944A}"/>
                  </a:ext>
                </a:extLst>
              </p:cNvPr>
              <p:cNvSpPr/>
              <p:nvPr/>
            </p:nvSpPr>
            <p:spPr>
              <a:xfrm>
                <a:off x="151785" y="3486706"/>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7" action="ppaction://hlinksldjump"/>
                  </a:rPr>
                  <a:t>I-L</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9" name="Rectangle 58">
                <a:extLst>
                  <a:ext uri="{FF2B5EF4-FFF2-40B4-BE49-F238E27FC236}">
                    <a16:creationId xmlns:a16="http://schemas.microsoft.com/office/drawing/2014/main" id="{A856C9CF-BF14-4485-BBAB-6BA3F05031EC}"/>
                  </a:ext>
                </a:extLst>
              </p:cNvPr>
              <p:cNvSpPr/>
              <p:nvPr/>
            </p:nvSpPr>
            <p:spPr>
              <a:xfrm>
                <a:off x="151785" y="2907536"/>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8" action="ppaction://hlinksldjump"/>
                  </a:rPr>
                  <a:t>F-H</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60" name="Rectangle 59">
                <a:extLst>
                  <a:ext uri="{FF2B5EF4-FFF2-40B4-BE49-F238E27FC236}">
                    <a16:creationId xmlns:a16="http://schemas.microsoft.com/office/drawing/2014/main" id="{B9767DF8-2D30-4643-BF4E-6D48A4E38981}"/>
                  </a:ext>
                </a:extLst>
              </p:cNvPr>
              <p:cNvSpPr/>
              <p:nvPr/>
            </p:nvSpPr>
            <p:spPr>
              <a:xfrm>
                <a:off x="151785" y="4064469"/>
                <a:ext cx="451142" cy="572153"/>
              </a:xfrm>
              <a:prstGeom prst="rect">
                <a:avLst/>
              </a:prstGeom>
              <a:solidFill>
                <a:srgbClr val="F0BEA2"/>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9" action="ppaction://hlinksldjump"/>
                  </a:rPr>
                  <a:t>M-O</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61" name="Rectangle 60">
                <a:extLst>
                  <a:ext uri="{FF2B5EF4-FFF2-40B4-BE49-F238E27FC236}">
                    <a16:creationId xmlns:a16="http://schemas.microsoft.com/office/drawing/2014/main" id="{3C7A70FE-AB88-456C-B5AB-25F7E6AD9DED}"/>
                  </a:ext>
                </a:extLst>
              </p:cNvPr>
              <p:cNvSpPr/>
              <p:nvPr/>
            </p:nvSpPr>
            <p:spPr>
              <a:xfrm>
                <a:off x="151785" y="4651757"/>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10" action="ppaction://hlinksldjump"/>
                  </a:rPr>
                  <a:t>P</a:t>
                </a:r>
                <a:endParaRPr lang="en-CA" sz="900" b="1" dirty="0">
                  <a:solidFill>
                    <a:schemeClr val="bg1">
                      <a:lumMod val="65000"/>
                    </a:schemeClr>
                  </a:solidFill>
                  <a:latin typeface="Roboto Condensed Light" panose="02000000000000000000" pitchFamily="2" charset="0"/>
                  <a:ea typeface="Roboto Condensed Light" panose="02000000000000000000" pitchFamily="2" charset="0"/>
                </a:endParaRPr>
              </a:p>
            </p:txBody>
          </p:sp>
          <p:sp>
            <p:nvSpPr>
              <p:cNvPr id="67" name="Rectangle 66">
                <a:extLst>
                  <a:ext uri="{FF2B5EF4-FFF2-40B4-BE49-F238E27FC236}">
                    <a16:creationId xmlns:a16="http://schemas.microsoft.com/office/drawing/2014/main" id="{208B8ACE-5A7E-4A79-B798-C4032A990D86}"/>
                  </a:ext>
                </a:extLst>
              </p:cNvPr>
              <p:cNvSpPr/>
              <p:nvPr/>
            </p:nvSpPr>
            <p:spPr>
              <a:xfrm>
                <a:off x="151785" y="5230209"/>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bg1"/>
                    </a:solidFill>
                    <a:latin typeface="Roboto Condensed Light" panose="02000000000000000000" pitchFamily="2" charset="0"/>
                    <a:ea typeface="Roboto Condensed Light" panose="02000000000000000000" pitchFamily="2" charset="0"/>
                    <a:hlinkClick r:id="rId11" action="ppaction://hlinksldjump"/>
                  </a:rPr>
                  <a:t>Q-S</a:t>
                </a:r>
                <a:endParaRPr lang="en-CA" sz="900" b="1" dirty="0">
                  <a:solidFill>
                    <a:schemeClr val="bg1"/>
                  </a:solidFill>
                  <a:latin typeface="Roboto Condensed Light" panose="02000000000000000000" pitchFamily="2" charset="0"/>
                  <a:ea typeface="Roboto Condensed Light" panose="02000000000000000000" pitchFamily="2" charset="0"/>
                </a:endParaRPr>
              </a:p>
            </p:txBody>
          </p:sp>
          <p:sp>
            <p:nvSpPr>
              <p:cNvPr id="68" name="Rectangle 67">
                <a:extLst>
                  <a:ext uri="{FF2B5EF4-FFF2-40B4-BE49-F238E27FC236}">
                    <a16:creationId xmlns:a16="http://schemas.microsoft.com/office/drawing/2014/main" id="{765FDAF5-D6DA-4B57-AE3C-2AD75880D722}"/>
                  </a:ext>
                </a:extLst>
              </p:cNvPr>
              <p:cNvSpPr/>
              <p:nvPr/>
            </p:nvSpPr>
            <p:spPr>
              <a:xfrm>
                <a:off x="151785" y="2322704"/>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12" action="ppaction://hlinksldjump"/>
                  </a:rPr>
                  <a:t>E</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69" name="Rectangle 68">
                <a:extLst>
                  <a:ext uri="{FF2B5EF4-FFF2-40B4-BE49-F238E27FC236}">
                    <a16:creationId xmlns:a16="http://schemas.microsoft.com/office/drawing/2014/main" id="{C8639C57-37EC-4183-AC15-FF3D1276E7D9}"/>
                  </a:ext>
                </a:extLst>
              </p:cNvPr>
              <p:cNvSpPr/>
              <p:nvPr/>
            </p:nvSpPr>
            <p:spPr>
              <a:xfrm>
                <a:off x="151785" y="5807972"/>
                <a:ext cx="451142" cy="57215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rPr>
                  <a:t>T-Z</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grpSp>
      </p:grpSp>
    </p:spTree>
    <p:extLst>
      <p:ext uri="{BB962C8B-B14F-4D97-AF65-F5344CB8AC3E}">
        <p14:creationId xmlns:p14="http://schemas.microsoft.com/office/powerpoint/2010/main" val="3940970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75147166-75D4-4175-94D9-93EDC2ACD60C}"/>
              </a:ext>
            </a:extLst>
          </p:cNvPr>
          <p:cNvGrpSpPr/>
          <p:nvPr/>
        </p:nvGrpSpPr>
        <p:grpSpPr>
          <a:xfrm>
            <a:off x="1385166" y="455515"/>
            <a:ext cx="3309419" cy="1409887"/>
            <a:chOff x="1625576" y="653304"/>
            <a:chExt cx="4413133" cy="1880095"/>
          </a:xfrm>
        </p:grpSpPr>
        <p:grpSp>
          <p:nvGrpSpPr>
            <p:cNvPr id="35" name="Group 34">
              <a:extLst>
                <a:ext uri="{FF2B5EF4-FFF2-40B4-BE49-F238E27FC236}">
                  <a16:creationId xmlns:a16="http://schemas.microsoft.com/office/drawing/2014/main" id="{FE911B02-AFED-48A2-BE0B-EA504D447AEC}"/>
                </a:ext>
              </a:extLst>
            </p:cNvPr>
            <p:cNvGrpSpPr/>
            <p:nvPr/>
          </p:nvGrpSpPr>
          <p:grpSpPr>
            <a:xfrm>
              <a:off x="1625576" y="653304"/>
              <a:ext cx="4413133" cy="1880095"/>
              <a:chOff x="901828" y="1295868"/>
              <a:chExt cx="4413133" cy="1880095"/>
            </a:xfrm>
          </p:grpSpPr>
          <p:sp>
            <p:nvSpPr>
              <p:cNvPr id="37" name="TextBox 36">
                <a:extLst>
                  <a:ext uri="{FF2B5EF4-FFF2-40B4-BE49-F238E27FC236}">
                    <a16:creationId xmlns:a16="http://schemas.microsoft.com/office/drawing/2014/main" id="{7B068A00-F977-48E1-8754-BF731188675B}"/>
                  </a:ext>
                </a:extLst>
              </p:cNvPr>
              <p:cNvSpPr txBox="1"/>
              <p:nvPr/>
            </p:nvSpPr>
            <p:spPr>
              <a:xfrm>
                <a:off x="901828" y="1883133"/>
                <a:ext cx="4413133" cy="1292830"/>
              </a:xfrm>
              <a:prstGeom prst="rect">
                <a:avLst/>
              </a:prstGeom>
              <a:noFill/>
            </p:spPr>
            <p:txBody>
              <a:bodyPr wrap="square" lIns="0" tIns="0" rIns="0" bIns="0" rtlCol="0">
                <a:spAutoFit/>
              </a:bodyPr>
              <a:lstStyle/>
              <a:p>
                <a:pPr defTabSz="685709">
                  <a:defRPr/>
                </a:pPr>
                <a:r>
                  <a:rPr lang="en-US" sz="1050" dirty="0"/>
                  <a:t>Person-first language is a means of respectfully communicating with and about persons with disabilities. Its central focus is on speaking about the individual and not the disability they have. For example, saying a person who has a disability or a person with a disability as opposed to disabled person. </a:t>
                </a:r>
                <a:endParaRPr lang="en-CA" sz="1050" dirty="0"/>
              </a:p>
            </p:txBody>
          </p:sp>
          <p:sp>
            <p:nvSpPr>
              <p:cNvPr id="38" name="TextBox 37">
                <a:extLst>
                  <a:ext uri="{FF2B5EF4-FFF2-40B4-BE49-F238E27FC236}">
                    <a16:creationId xmlns:a16="http://schemas.microsoft.com/office/drawing/2014/main" id="{920EFD3E-CCB8-4CB9-A482-7BDBFBA2BB86}"/>
                  </a:ext>
                </a:extLst>
              </p:cNvPr>
              <p:cNvSpPr txBox="1"/>
              <p:nvPr/>
            </p:nvSpPr>
            <p:spPr>
              <a:xfrm>
                <a:off x="901828" y="1295868"/>
                <a:ext cx="3439246" cy="307816"/>
              </a:xfrm>
              <a:prstGeom prst="rect">
                <a:avLst/>
              </a:prstGeom>
              <a:noFill/>
            </p:spPr>
            <p:txBody>
              <a:bodyPr wrap="square" lIns="0" tIns="0" rIns="0" bIns="0" rtlCol="0" anchor="ctr" anchorCtr="0">
                <a:spAutoFit/>
              </a:bodyPr>
              <a:lstStyle/>
              <a:p>
                <a:r>
                  <a:rPr lang="en-US" sz="1500" b="1" dirty="0">
                    <a:solidFill>
                      <a:srgbClr val="E8AAE1"/>
                    </a:solidFill>
                  </a:rPr>
                  <a:t>Person-first language</a:t>
                </a:r>
              </a:p>
            </p:txBody>
          </p:sp>
        </p:grpSp>
        <p:sp>
          <p:nvSpPr>
            <p:cNvPr id="36" name="Rectangle 35">
              <a:extLst>
                <a:ext uri="{FF2B5EF4-FFF2-40B4-BE49-F238E27FC236}">
                  <a16:creationId xmlns:a16="http://schemas.microsoft.com/office/drawing/2014/main" id="{1B3EE3ED-6057-4B37-9155-2FED79BD98B7}"/>
                </a:ext>
              </a:extLst>
            </p:cNvPr>
            <p:cNvSpPr/>
            <p:nvPr/>
          </p:nvSpPr>
          <p:spPr>
            <a:xfrm rot="16200000">
              <a:off x="1927073" y="723226"/>
              <a:ext cx="50472" cy="653465"/>
            </a:xfrm>
            <a:prstGeom prst="rect">
              <a:avLst/>
            </a:prstGeom>
            <a:solidFill>
              <a:srgbClr val="E8AA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rgbClr val="A8C3EA"/>
                </a:solidFill>
              </a:endParaRPr>
            </a:p>
          </p:txBody>
        </p:sp>
      </p:grpSp>
      <p:grpSp>
        <p:nvGrpSpPr>
          <p:cNvPr id="52" name="Group 51">
            <a:extLst>
              <a:ext uri="{FF2B5EF4-FFF2-40B4-BE49-F238E27FC236}">
                <a16:creationId xmlns:a16="http://schemas.microsoft.com/office/drawing/2014/main" id="{11339D4E-35C5-41BD-BECD-DD25D28A5A17}"/>
              </a:ext>
            </a:extLst>
          </p:cNvPr>
          <p:cNvGrpSpPr/>
          <p:nvPr/>
        </p:nvGrpSpPr>
        <p:grpSpPr>
          <a:xfrm>
            <a:off x="5352859" y="1422793"/>
            <a:ext cx="3068000" cy="1409887"/>
            <a:chOff x="1625576" y="653304"/>
            <a:chExt cx="4091199" cy="1880095"/>
          </a:xfrm>
        </p:grpSpPr>
        <p:grpSp>
          <p:nvGrpSpPr>
            <p:cNvPr id="53" name="Group 52">
              <a:extLst>
                <a:ext uri="{FF2B5EF4-FFF2-40B4-BE49-F238E27FC236}">
                  <a16:creationId xmlns:a16="http://schemas.microsoft.com/office/drawing/2014/main" id="{414BD21D-4D19-4B57-BFDC-B4AC9D987183}"/>
                </a:ext>
              </a:extLst>
            </p:cNvPr>
            <p:cNvGrpSpPr/>
            <p:nvPr/>
          </p:nvGrpSpPr>
          <p:grpSpPr>
            <a:xfrm>
              <a:off x="1625576" y="653304"/>
              <a:ext cx="4091199" cy="1880095"/>
              <a:chOff x="901828" y="1295868"/>
              <a:chExt cx="4091199" cy="1880095"/>
            </a:xfrm>
          </p:grpSpPr>
          <p:sp>
            <p:nvSpPr>
              <p:cNvPr id="55" name="TextBox 54">
                <a:extLst>
                  <a:ext uri="{FF2B5EF4-FFF2-40B4-BE49-F238E27FC236}">
                    <a16:creationId xmlns:a16="http://schemas.microsoft.com/office/drawing/2014/main" id="{BFB6E2A2-8783-4AB2-B8ED-B9F8747AE1AC}"/>
                  </a:ext>
                </a:extLst>
              </p:cNvPr>
              <p:cNvSpPr txBox="1"/>
              <p:nvPr/>
            </p:nvSpPr>
            <p:spPr>
              <a:xfrm>
                <a:off x="901829" y="1883133"/>
                <a:ext cx="4091198" cy="1292830"/>
              </a:xfrm>
              <a:prstGeom prst="rect">
                <a:avLst/>
              </a:prstGeom>
              <a:noFill/>
            </p:spPr>
            <p:txBody>
              <a:bodyPr wrap="square" lIns="0" tIns="0" rIns="0" bIns="0" rtlCol="0">
                <a:spAutoFit/>
              </a:bodyPr>
              <a:lstStyle/>
              <a:p>
                <a:pPr defTabSz="685709">
                  <a:defRPr/>
                </a:pPr>
                <a:r>
                  <a:rPr lang="en-US" sz="1050" dirty="0"/>
                  <a:t>Privilege refers to the unearned advantages that dominant/white groups hold, which is often unconscious. Privilege manifests itself in several ways in social, economic, and political circumstances. Privilege is rooted in colonialism and is woven through systems and institutions that operate today. </a:t>
                </a:r>
                <a:endParaRPr lang="en-CA" sz="1050" dirty="0"/>
              </a:p>
            </p:txBody>
          </p:sp>
          <p:sp>
            <p:nvSpPr>
              <p:cNvPr id="56" name="TextBox 55">
                <a:extLst>
                  <a:ext uri="{FF2B5EF4-FFF2-40B4-BE49-F238E27FC236}">
                    <a16:creationId xmlns:a16="http://schemas.microsoft.com/office/drawing/2014/main" id="{7E3AD9EF-30FF-4BAF-84C2-36D479DABAD6}"/>
                  </a:ext>
                </a:extLst>
              </p:cNvPr>
              <p:cNvSpPr txBox="1"/>
              <p:nvPr/>
            </p:nvSpPr>
            <p:spPr>
              <a:xfrm>
                <a:off x="901828" y="1295868"/>
                <a:ext cx="3439246" cy="307816"/>
              </a:xfrm>
              <a:prstGeom prst="rect">
                <a:avLst/>
              </a:prstGeom>
              <a:noFill/>
            </p:spPr>
            <p:txBody>
              <a:bodyPr wrap="square" lIns="0" tIns="0" rIns="0" bIns="0" rtlCol="0" anchor="ctr" anchorCtr="0">
                <a:spAutoFit/>
              </a:bodyPr>
              <a:lstStyle/>
              <a:p>
                <a:r>
                  <a:rPr lang="en-US" sz="1500" b="1" dirty="0">
                    <a:solidFill>
                      <a:srgbClr val="E8AAE1"/>
                    </a:solidFill>
                  </a:rPr>
                  <a:t>Privilege</a:t>
                </a:r>
              </a:p>
            </p:txBody>
          </p:sp>
        </p:grpSp>
        <p:sp>
          <p:nvSpPr>
            <p:cNvPr id="54" name="Rectangle 53">
              <a:extLst>
                <a:ext uri="{FF2B5EF4-FFF2-40B4-BE49-F238E27FC236}">
                  <a16:creationId xmlns:a16="http://schemas.microsoft.com/office/drawing/2014/main" id="{057D80DC-B380-48E3-ADB5-3D671F0833E8}"/>
                </a:ext>
              </a:extLst>
            </p:cNvPr>
            <p:cNvSpPr/>
            <p:nvPr/>
          </p:nvSpPr>
          <p:spPr>
            <a:xfrm rot="16200000">
              <a:off x="1927073" y="723226"/>
              <a:ext cx="50472" cy="653465"/>
            </a:xfrm>
            <a:prstGeom prst="rect">
              <a:avLst/>
            </a:prstGeom>
            <a:solidFill>
              <a:srgbClr val="E8AA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1"/>
                </a:solidFill>
              </a:endParaRPr>
            </a:p>
          </p:txBody>
        </p:sp>
      </p:grpSp>
      <p:grpSp>
        <p:nvGrpSpPr>
          <p:cNvPr id="62" name="Group 61">
            <a:extLst>
              <a:ext uri="{FF2B5EF4-FFF2-40B4-BE49-F238E27FC236}">
                <a16:creationId xmlns:a16="http://schemas.microsoft.com/office/drawing/2014/main" id="{10AF5A4F-9054-4428-AB91-82E372ECBC83}"/>
              </a:ext>
            </a:extLst>
          </p:cNvPr>
          <p:cNvGrpSpPr/>
          <p:nvPr/>
        </p:nvGrpSpPr>
        <p:grpSpPr>
          <a:xfrm>
            <a:off x="1385165" y="1947643"/>
            <a:ext cx="3309417" cy="1248304"/>
            <a:chOff x="1625576" y="653304"/>
            <a:chExt cx="4413130" cy="1664623"/>
          </a:xfrm>
        </p:grpSpPr>
        <p:grpSp>
          <p:nvGrpSpPr>
            <p:cNvPr id="63" name="Group 62">
              <a:extLst>
                <a:ext uri="{FF2B5EF4-FFF2-40B4-BE49-F238E27FC236}">
                  <a16:creationId xmlns:a16="http://schemas.microsoft.com/office/drawing/2014/main" id="{99C22C90-7F73-4707-AB0E-08AF8029DB8E}"/>
                </a:ext>
              </a:extLst>
            </p:cNvPr>
            <p:cNvGrpSpPr/>
            <p:nvPr/>
          </p:nvGrpSpPr>
          <p:grpSpPr>
            <a:xfrm>
              <a:off x="1625576" y="653304"/>
              <a:ext cx="4413130" cy="1664623"/>
              <a:chOff x="901828" y="1295868"/>
              <a:chExt cx="4413130" cy="1664623"/>
            </a:xfrm>
          </p:grpSpPr>
          <p:sp>
            <p:nvSpPr>
              <p:cNvPr id="65" name="TextBox 64">
                <a:extLst>
                  <a:ext uri="{FF2B5EF4-FFF2-40B4-BE49-F238E27FC236}">
                    <a16:creationId xmlns:a16="http://schemas.microsoft.com/office/drawing/2014/main" id="{02A83009-A47E-438D-A072-4FB3D61C85FE}"/>
                  </a:ext>
                </a:extLst>
              </p:cNvPr>
              <p:cNvSpPr txBox="1"/>
              <p:nvPr/>
            </p:nvSpPr>
            <p:spPr>
              <a:xfrm>
                <a:off x="901828" y="1883133"/>
                <a:ext cx="4413130" cy="1077358"/>
              </a:xfrm>
              <a:prstGeom prst="rect">
                <a:avLst/>
              </a:prstGeom>
              <a:noFill/>
            </p:spPr>
            <p:txBody>
              <a:bodyPr wrap="square" lIns="0" tIns="0" rIns="0" bIns="0" rtlCol="0">
                <a:spAutoFit/>
              </a:bodyPr>
              <a:lstStyle/>
              <a:p>
                <a:pPr defTabSz="685709">
                  <a:defRPr/>
                </a:pPr>
                <a:r>
                  <a:rPr lang="en-US" sz="1050" dirty="0">
                    <a:ea typeface="Roboto Condensed Light"/>
                    <a:cs typeface="Arial"/>
                  </a:rPr>
                  <a:t>POC is an acronym for Persons/People of Color. It is often used as an </a:t>
                </a:r>
                <a:r>
                  <a:rPr lang="en-US" sz="1050" dirty="0"/>
                  <a:t>umbrella term, referring to non-white individuals who identify themselves as a member of a racialized group. </a:t>
                </a:r>
              </a:p>
              <a:p>
                <a:pPr defTabSz="685709">
                  <a:defRPr/>
                </a:pPr>
                <a:endParaRPr lang="en-US" sz="1050" dirty="0">
                  <a:ea typeface="Roboto Condensed Light"/>
                  <a:cs typeface="Arial"/>
                </a:endParaRPr>
              </a:p>
              <a:p>
                <a:pPr defTabSz="685709">
                  <a:defRPr/>
                </a:pPr>
                <a:r>
                  <a:rPr lang="en-US" sz="1050" dirty="0">
                    <a:ea typeface="Roboto Condensed Light"/>
                    <a:cs typeface="Arial"/>
                  </a:rPr>
                  <a:t>See </a:t>
                </a:r>
                <a:r>
                  <a:rPr lang="en-US" sz="1050" dirty="0">
                    <a:ea typeface="Roboto Condensed Light"/>
                    <a:cs typeface="Arial"/>
                    <a:hlinkClick r:id="rId3" action="ppaction://hlinksldjump"/>
                  </a:rPr>
                  <a:t>BIPOC</a:t>
                </a:r>
                <a:r>
                  <a:rPr lang="en-US" sz="1050" dirty="0">
                    <a:ea typeface="Roboto Condensed Light"/>
                    <a:cs typeface="Arial"/>
                  </a:rPr>
                  <a:t>. </a:t>
                </a:r>
              </a:p>
            </p:txBody>
          </p:sp>
          <p:sp>
            <p:nvSpPr>
              <p:cNvPr id="66" name="TextBox 65">
                <a:extLst>
                  <a:ext uri="{FF2B5EF4-FFF2-40B4-BE49-F238E27FC236}">
                    <a16:creationId xmlns:a16="http://schemas.microsoft.com/office/drawing/2014/main" id="{8F8B7DDD-AC3A-4DE8-9901-C3E21E76DD9D}"/>
                  </a:ext>
                </a:extLst>
              </p:cNvPr>
              <p:cNvSpPr txBox="1"/>
              <p:nvPr/>
            </p:nvSpPr>
            <p:spPr>
              <a:xfrm>
                <a:off x="901828" y="1295868"/>
                <a:ext cx="3439246" cy="307816"/>
              </a:xfrm>
              <a:prstGeom prst="rect">
                <a:avLst/>
              </a:prstGeom>
              <a:noFill/>
            </p:spPr>
            <p:txBody>
              <a:bodyPr wrap="square" lIns="0" tIns="0" rIns="0" bIns="0" rtlCol="0" anchor="ctr" anchorCtr="0">
                <a:spAutoFit/>
              </a:bodyPr>
              <a:lstStyle/>
              <a:p>
                <a:r>
                  <a:rPr lang="en-US" sz="1500" b="1" dirty="0">
                    <a:solidFill>
                      <a:srgbClr val="E8AAE1"/>
                    </a:solidFill>
                  </a:rPr>
                  <a:t>POC</a:t>
                </a:r>
              </a:p>
            </p:txBody>
          </p:sp>
        </p:grpSp>
        <p:sp>
          <p:nvSpPr>
            <p:cNvPr id="64" name="Rectangle 63">
              <a:extLst>
                <a:ext uri="{FF2B5EF4-FFF2-40B4-BE49-F238E27FC236}">
                  <a16:creationId xmlns:a16="http://schemas.microsoft.com/office/drawing/2014/main" id="{565915B7-6C6D-4B88-B72C-CEF2C30826AB}"/>
                </a:ext>
              </a:extLst>
            </p:cNvPr>
            <p:cNvSpPr/>
            <p:nvPr/>
          </p:nvSpPr>
          <p:spPr>
            <a:xfrm rot="16200000">
              <a:off x="1927073" y="723226"/>
              <a:ext cx="50472" cy="653465"/>
            </a:xfrm>
            <a:prstGeom prst="rect">
              <a:avLst/>
            </a:prstGeom>
            <a:solidFill>
              <a:srgbClr val="E8AA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1"/>
                </a:solidFill>
              </a:endParaRPr>
            </a:p>
          </p:txBody>
        </p:sp>
      </p:grpSp>
      <p:grpSp>
        <p:nvGrpSpPr>
          <p:cNvPr id="32" name="Group 31">
            <a:extLst>
              <a:ext uri="{FF2B5EF4-FFF2-40B4-BE49-F238E27FC236}">
                <a16:creationId xmlns:a16="http://schemas.microsoft.com/office/drawing/2014/main" id="{84732A2A-B570-4204-8B4B-1C54FE747100}"/>
              </a:ext>
            </a:extLst>
          </p:cNvPr>
          <p:cNvGrpSpPr/>
          <p:nvPr/>
        </p:nvGrpSpPr>
        <p:grpSpPr>
          <a:xfrm>
            <a:off x="5352859" y="3064736"/>
            <a:ext cx="3309417" cy="1086722"/>
            <a:chOff x="1625576" y="653304"/>
            <a:chExt cx="4413131" cy="1449152"/>
          </a:xfrm>
        </p:grpSpPr>
        <p:grpSp>
          <p:nvGrpSpPr>
            <p:cNvPr id="47" name="Group 46">
              <a:extLst>
                <a:ext uri="{FF2B5EF4-FFF2-40B4-BE49-F238E27FC236}">
                  <a16:creationId xmlns:a16="http://schemas.microsoft.com/office/drawing/2014/main" id="{9B1A6ED3-178D-46E0-8025-40E23311D754}"/>
                </a:ext>
              </a:extLst>
            </p:cNvPr>
            <p:cNvGrpSpPr/>
            <p:nvPr/>
          </p:nvGrpSpPr>
          <p:grpSpPr>
            <a:xfrm>
              <a:off x="1625576" y="653304"/>
              <a:ext cx="4413131" cy="1449152"/>
              <a:chOff x="901828" y="1295868"/>
              <a:chExt cx="4413131" cy="1449152"/>
            </a:xfrm>
          </p:grpSpPr>
          <p:sp>
            <p:nvSpPr>
              <p:cNvPr id="49" name="TextBox 48">
                <a:extLst>
                  <a:ext uri="{FF2B5EF4-FFF2-40B4-BE49-F238E27FC236}">
                    <a16:creationId xmlns:a16="http://schemas.microsoft.com/office/drawing/2014/main" id="{D30059B6-BC59-4E34-BA19-1432D6AD01CC}"/>
                  </a:ext>
                </a:extLst>
              </p:cNvPr>
              <p:cNvSpPr txBox="1"/>
              <p:nvPr/>
            </p:nvSpPr>
            <p:spPr>
              <a:xfrm>
                <a:off x="901828" y="1883133"/>
                <a:ext cx="4413131" cy="861887"/>
              </a:xfrm>
              <a:prstGeom prst="rect">
                <a:avLst/>
              </a:prstGeom>
              <a:noFill/>
            </p:spPr>
            <p:txBody>
              <a:bodyPr wrap="square" lIns="0" tIns="0" rIns="0" bIns="0" rtlCol="0">
                <a:spAutoFit/>
              </a:bodyPr>
              <a:lstStyle/>
              <a:p>
                <a:pPr defTabSz="685709">
                  <a:defRPr/>
                </a:pPr>
                <a:r>
                  <a:rPr lang="en-US" sz="1050" dirty="0"/>
                  <a:t>Psychological safety refers to the feeling of being able to act, speak up, take risks, and be yourself without the fear of facing negative consequences in one’s career and everyday life. </a:t>
                </a:r>
                <a:endParaRPr lang="en-CA" sz="1050" dirty="0"/>
              </a:p>
            </p:txBody>
          </p:sp>
          <p:sp>
            <p:nvSpPr>
              <p:cNvPr id="50" name="TextBox 49">
                <a:extLst>
                  <a:ext uri="{FF2B5EF4-FFF2-40B4-BE49-F238E27FC236}">
                    <a16:creationId xmlns:a16="http://schemas.microsoft.com/office/drawing/2014/main" id="{90A4C2BF-09DF-4535-A4F5-8E49C21CFB26}"/>
                  </a:ext>
                </a:extLst>
              </p:cNvPr>
              <p:cNvSpPr txBox="1"/>
              <p:nvPr/>
            </p:nvSpPr>
            <p:spPr>
              <a:xfrm>
                <a:off x="901828" y="1295868"/>
                <a:ext cx="3439245" cy="307816"/>
              </a:xfrm>
              <a:prstGeom prst="rect">
                <a:avLst/>
              </a:prstGeom>
              <a:noFill/>
            </p:spPr>
            <p:txBody>
              <a:bodyPr wrap="square" lIns="0" tIns="0" rIns="0" bIns="0" rtlCol="0" anchor="ctr" anchorCtr="0">
                <a:spAutoFit/>
              </a:bodyPr>
              <a:lstStyle/>
              <a:p>
                <a:r>
                  <a:rPr lang="en-US" sz="1500" b="1" dirty="0">
                    <a:solidFill>
                      <a:srgbClr val="E8AAE1"/>
                    </a:solidFill>
                  </a:rPr>
                  <a:t>Psychological safety</a:t>
                </a:r>
              </a:p>
            </p:txBody>
          </p:sp>
        </p:grpSp>
        <p:sp>
          <p:nvSpPr>
            <p:cNvPr id="48" name="Rectangle 47">
              <a:extLst>
                <a:ext uri="{FF2B5EF4-FFF2-40B4-BE49-F238E27FC236}">
                  <a16:creationId xmlns:a16="http://schemas.microsoft.com/office/drawing/2014/main" id="{DACD36A6-6158-4275-8E0D-FB2D3CAEF205}"/>
                </a:ext>
              </a:extLst>
            </p:cNvPr>
            <p:cNvSpPr/>
            <p:nvPr/>
          </p:nvSpPr>
          <p:spPr>
            <a:xfrm rot="16200000">
              <a:off x="1927073" y="723226"/>
              <a:ext cx="50472" cy="653465"/>
            </a:xfrm>
            <a:prstGeom prst="rect">
              <a:avLst/>
            </a:prstGeom>
            <a:solidFill>
              <a:srgbClr val="E8AA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1"/>
                </a:solidFill>
              </a:endParaRPr>
            </a:p>
          </p:txBody>
        </p:sp>
      </p:grpSp>
      <p:grpSp>
        <p:nvGrpSpPr>
          <p:cNvPr id="51" name="Group 50">
            <a:extLst>
              <a:ext uri="{FF2B5EF4-FFF2-40B4-BE49-F238E27FC236}">
                <a16:creationId xmlns:a16="http://schemas.microsoft.com/office/drawing/2014/main" id="{0160398F-3407-42B9-991A-8B1C980DB9A0}"/>
              </a:ext>
            </a:extLst>
          </p:cNvPr>
          <p:cNvGrpSpPr/>
          <p:nvPr/>
        </p:nvGrpSpPr>
        <p:grpSpPr>
          <a:xfrm>
            <a:off x="5352859" y="434087"/>
            <a:ext cx="3068000" cy="763556"/>
            <a:chOff x="1625576" y="653304"/>
            <a:chExt cx="4091199" cy="1018208"/>
          </a:xfrm>
        </p:grpSpPr>
        <p:grpSp>
          <p:nvGrpSpPr>
            <p:cNvPr id="57" name="Group 56">
              <a:extLst>
                <a:ext uri="{FF2B5EF4-FFF2-40B4-BE49-F238E27FC236}">
                  <a16:creationId xmlns:a16="http://schemas.microsoft.com/office/drawing/2014/main" id="{72D090E9-DF9D-4009-B598-06D9A4C7AC72}"/>
                </a:ext>
              </a:extLst>
            </p:cNvPr>
            <p:cNvGrpSpPr/>
            <p:nvPr/>
          </p:nvGrpSpPr>
          <p:grpSpPr>
            <a:xfrm>
              <a:off x="1625576" y="653304"/>
              <a:ext cx="4091199" cy="1018208"/>
              <a:chOff x="901828" y="1295868"/>
              <a:chExt cx="4091199" cy="1018208"/>
            </a:xfrm>
          </p:grpSpPr>
          <p:sp>
            <p:nvSpPr>
              <p:cNvPr id="59" name="TextBox 58">
                <a:extLst>
                  <a:ext uri="{FF2B5EF4-FFF2-40B4-BE49-F238E27FC236}">
                    <a16:creationId xmlns:a16="http://schemas.microsoft.com/office/drawing/2014/main" id="{68445097-9330-48AF-8699-DCFFFC971D38}"/>
                  </a:ext>
                </a:extLst>
              </p:cNvPr>
              <p:cNvSpPr txBox="1"/>
              <p:nvPr/>
            </p:nvSpPr>
            <p:spPr>
              <a:xfrm>
                <a:off x="901829" y="1883133"/>
                <a:ext cx="4091198" cy="430943"/>
              </a:xfrm>
              <a:prstGeom prst="rect">
                <a:avLst/>
              </a:prstGeom>
              <a:noFill/>
            </p:spPr>
            <p:txBody>
              <a:bodyPr wrap="square" lIns="0" tIns="0" rIns="0" bIns="0" rtlCol="0">
                <a:spAutoFit/>
              </a:bodyPr>
              <a:lstStyle/>
              <a:p>
                <a:pPr defTabSz="685709">
                  <a:defRPr/>
                </a:pPr>
                <a:r>
                  <a:rPr lang="en-US" sz="1050" dirty="0"/>
                  <a:t>Persons with disabilities refers to an individual or people who identify as having a disability. </a:t>
                </a:r>
                <a:endParaRPr lang="en-CA" sz="1050" dirty="0"/>
              </a:p>
            </p:txBody>
          </p:sp>
          <p:sp>
            <p:nvSpPr>
              <p:cNvPr id="60" name="TextBox 59">
                <a:extLst>
                  <a:ext uri="{FF2B5EF4-FFF2-40B4-BE49-F238E27FC236}">
                    <a16:creationId xmlns:a16="http://schemas.microsoft.com/office/drawing/2014/main" id="{FDB93E34-88C4-44BB-BA1D-471BC792C04F}"/>
                  </a:ext>
                </a:extLst>
              </p:cNvPr>
              <p:cNvSpPr txBox="1"/>
              <p:nvPr/>
            </p:nvSpPr>
            <p:spPr>
              <a:xfrm>
                <a:off x="901828" y="1295868"/>
                <a:ext cx="3439246" cy="307816"/>
              </a:xfrm>
              <a:prstGeom prst="rect">
                <a:avLst/>
              </a:prstGeom>
              <a:noFill/>
            </p:spPr>
            <p:txBody>
              <a:bodyPr wrap="square" lIns="0" tIns="0" rIns="0" bIns="0" rtlCol="0" anchor="ctr" anchorCtr="0">
                <a:spAutoFit/>
              </a:bodyPr>
              <a:lstStyle/>
              <a:p>
                <a:r>
                  <a:rPr lang="en-US" sz="1500" b="1" dirty="0">
                    <a:solidFill>
                      <a:srgbClr val="E8AAE1"/>
                    </a:solidFill>
                  </a:rPr>
                  <a:t>Persons with disabilities</a:t>
                </a:r>
              </a:p>
            </p:txBody>
          </p:sp>
        </p:grpSp>
        <p:sp>
          <p:nvSpPr>
            <p:cNvPr id="58" name="Rectangle 57">
              <a:extLst>
                <a:ext uri="{FF2B5EF4-FFF2-40B4-BE49-F238E27FC236}">
                  <a16:creationId xmlns:a16="http://schemas.microsoft.com/office/drawing/2014/main" id="{E79027D8-343F-4A17-B80F-F7B1EE42CC93}"/>
                </a:ext>
              </a:extLst>
            </p:cNvPr>
            <p:cNvSpPr/>
            <p:nvPr/>
          </p:nvSpPr>
          <p:spPr>
            <a:xfrm rot="16200000">
              <a:off x="1927073" y="723226"/>
              <a:ext cx="50472" cy="653465"/>
            </a:xfrm>
            <a:prstGeom prst="rect">
              <a:avLst/>
            </a:prstGeom>
            <a:solidFill>
              <a:srgbClr val="E8AA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rgbClr val="A8C3EA"/>
                </a:solidFill>
              </a:endParaRPr>
            </a:p>
          </p:txBody>
        </p:sp>
      </p:grpSp>
      <p:grpSp>
        <p:nvGrpSpPr>
          <p:cNvPr id="61" name="Group 60">
            <a:extLst>
              <a:ext uri="{FF2B5EF4-FFF2-40B4-BE49-F238E27FC236}">
                <a16:creationId xmlns:a16="http://schemas.microsoft.com/office/drawing/2014/main" id="{AAE048EB-2FA4-4265-97E8-5D71E8294C81}"/>
              </a:ext>
            </a:extLst>
          </p:cNvPr>
          <p:cNvGrpSpPr/>
          <p:nvPr/>
        </p:nvGrpSpPr>
        <p:grpSpPr>
          <a:xfrm>
            <a:off x="0" y="2260"/>
            <a:ext cx="452101" cy="4782546"/>
            <a:chOff x="0" y="2567"/>
            <a:chExt cx="602880" cy="6377558"/>
          </a:xfrm>
        </p:grpSpPr>
        <p:sp>
          <p:nvSpPr>
            <p:cNvPr id="67" name="Rectangle 66">
              <a:extLst>
                <a:ext uri="{FF2B5EF4-FFF2-40B4-BE49-F238E27FC236}">
                  <a16:creationId xmlns:a16="http://schemas.microsoft.com/office/drawing/2014/main" id="{2D7D6533-D4E8-4A97-BFB3-995A60CE0B89}"/>
                </a:ext>
              </a:extLst>
            </p:cNvPr>
            <p:cNvSpPr/>
            <p:nvPr/>
          </p:nvSpPr>
          <p:spPr>
            <a:xfrm>
              <a:off x="0" y="2568"/>
              <a:ext cx="142875" cy="6377557"/>
            </a:xfrm>
            <a:prstGeom prst="rect">
              <a:avLst/>
            </a:prstGeom>
            <a:gradFill>
              <a:gsLst>
                <a:gs pos="33000">
                  <a:schemeClr val="accent4">
                    <a:lumMod val="20000"/>
                    <a:lumOff val="80000"/>
                  </a:schemeClr>
                </a:gs>
                <a:gs pos="13000">
                  <a:schemeClr val="accent3">
                    <a:lumMod val="20000"/>
                    <a:lumOff val="80000"/>
                  </a:schemeClr>
                </a:gs>
                <a:gs pos="59000">
                  <a:schemeClr val="accent1">
                    <a:lumMod val="40000"/>
                    <a:lumOff val="60000"/>
                  </a:schemeClr>
                </a:gs>
                <a:gs pos="85000">
                  <a:schemeClr val="accent1">
                    <a:lumMod val="20000"/>
                    <a:lumOff val="8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en-CA" sz="900" dirty="0">
                <a:latin typeface="Roboto Condensed Light" panose="02000000000000000000" pitchFamily="2" charset="0"/>
                <a:ea typeface="Roboto Condensed Light" panose="02000000000000000000" pitchFamily="2" charset="0"/>
              </a:endParaRPr>
            </a:p>
          </p:txBody>
        </p:sp>
        <p:grpSp>
          <p:nvGrpSpPr>
            <p:cNvPr id="68" name="Group 67">
              <a:extLst>
                <a:ext uri="{FF2B5EF4-FFF2-40B4-BE49-F238E27FC236}">
                  <a16:creationId xmlns:a16="http://schemas.microsoft.com/office/drawing/2014/main" id="{48408AFC-1CFC-4D52-9DD3-0104EEB05C99}"/>
                </a:ext>
              </a:extLst>
            </p:cNvPr>
            <p:cNvGrpSpPr/>
            <p:nvPr/>
          </p:nvGrpSpPr>
          <p:grpSpPr>
            <a:xfrm>
              <a:off x="151786" y="2567"/>
              <a:ext cx="451094" cy="6377558"/>
              <a:chOff x="151785" y="2567"/>
              <a:chExt cx="451142" cy="6377558"/>
            </a:xfrm>
          </p:grpSpPr>
          <p:sp>
            <p:nvSpPr>
              <p:cNvPr id="69" name="Rectangle 68">
                <a:extLst>
                  <a:ext uri="{FF2B5EF4-FFF2-40B4-BE49-F238E27FC236}">
                    <a16:creationId xmlns:a16="http://schemas.microsoft.com/office/drawing/2014/main" id="{A419341A-E1CC-4FF4-92CB-B0E4FD9EA370}"/>
                  </a:ext>
                </a:extLst>
              </p:cNvPr>
              <p:cNvSpPr/>
              <p:nvPr/>
            </p:nvSpPr>
            <p:spPr>
              <a:xfrm>
                <a:off x="152299" y="2567"/>
                <a:ext cx="450628"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4" action="ppaction://hlinksldjump"/>
                  </a:rPr>
                  <a:t>A</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70" name="Rectangle 69">
                <a:extLst>
                  <a:ext uri="{FF2B5EF4-FFF2-40B4-BE49-F238E27FC236}">
                    <a16:creationId xmlns:a16="http://schemas.microsoft.com/office/drawing/2014/main" id="{4BC533F3-36BF-47DB-B14E-A2ED5A58EE04}"/>
                  </a:ext>
                </a:extLst>
              </p:cNvPr>
              <p:cNvSpPr/>
              <p:nvPr/>
            </p:nvSpPr>
            <p:spPr>
              <a:xfrm>
                <a:off x="151785" y="578970"/>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3" action="ppaction://hlinksldjump"/>
                  </a:rPr>
                  <a:t>B</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71" name="Rectangle 70">
                <a:extLst>
                  <a:ext uri="{FF2B5EF4-FFF2-40B4-BE49-F238E27FC236}">
                    <a16:creationId xmlns:a16="http://schemas.microsoft.com/office/drawing/2014/main" id="{2378154C-CB63-4613-A55D-00CE56AC7245}"/>
                  </a:ext>
                </a:extLst>
              </p:cNvPr>
              <p:cNvSpPr/>
              <p:nvPr/>
            </p:nvSpPr>
            <p:spPr>
              <a:xfrm>
                <a:off x="151785" y="1163163"/>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5" action="ppaction://hlinksldjump"/>
                  </a:rPr>
                  <a:t>C</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72" name="Rectangle 71">
                <a:extLst>
                  <a:ext uri="{FF2B5EF4-FFF2-40B4-BE49-F238E27FC236}">
                    <a16:creationId xmlns:a16="http://schemas.microsoft.com/office/drawing/2014/main" id="{7C8FA93B-43BB-4EC9-BB94-06E347D6A37B}"/>
                  </a:ext>
                </a:extLst>
              </p:cNvPr>
              <p:cNvSpPr/>
              <p:nvPr/>
            </p:nvSpPr>
            <p:spPr>
              <a:xfrm>
                <a:off x="151785" y="1744941"/>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6" action="ppaction://hlinksldjump"/>
                  </a:rPr>
                  <a:t>D-E</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73" name="Rectangle 72">
                <a:extLst>
                  <a:ext uri="{FF2B5EF4-FFF2-40B4-BE49-F238E27FC236}">
                    <a16:creationId xmlns:a16="http://schemas.microsoft.com/office/drawing/2014/main" id="{EA3F746D-0015-4F7F-AB80-1327A94AA042}"/>
                  </a:ext>
                </a:extLst>
              </p:cNvPr>
              <p:cNvSpPr/>
              <p:nvPr/>
            </p:nvSpPr>
            <p:spPr>
              <a:xfrm>
                <a:off x="151785" y="3486706"/>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7" action="ppaction://hlinksldjump"/>
                  </a:rPr>
                  <a:t>I-L</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74" name="Rectangle 73">
                <a:extLst>
                  <a:ext uri="{FF2B5EF4-FFF2-40B4-BE49-F238E27FC236}">
                    <a16:creationId xmlns:a16="http://schemas.microsoft.com/office/drawing/2014/main" id="{608C7920-34B3-4664-9DF9-4B0E5A384E6D}"/>
                  </a:ext>
                </a:extLst>
              </p:cNvPr>
              <p:cNvSpPr/>
              <p:nvPr/>
            </p:nvSpPr>
            <p:spPr>
              <a:xfrm>
                <a:off x="151785" y="2907536"/>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8" action="ppaction://hlinksldjump"/>
                  </a:rPr>
                  <a:t>F-H</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75" name="Rectangle 74">
                <a:extLst>
                  <a:ext uri="{FF2B5EF4-FFF2-40B4-BE49-F238E27FC236}">
                    <a16:creationId xmlns:a16="http://schemas.microsoft.com/office/drawing/2014/main" id="{3C5A100D-5085-426D-BA50-7A12870C35C0}"/>
                  </a:ext>
                </a:extLst>
              </p:cNvPr>
              <p:cNvSpPr/>
              <p:nvPr/>
            </p:nvSpPr>
            <p:spPr>
              <a:xfrm>
                <a:off x="151785" y="4064469"/>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9" action="ppaction://hlinksldjump"/>
                  </a:rPr>
                  <a:t>M-O</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76" name="Rectangle 75">
                <a:extLst>
                  <a:ext uri="{FF2B5EF4-FFF2-40B4-BE49-F238E27FC236}">
                    <a16:creationId xmlns:a16="http://schemas.microsoft.com/office/drawing/2014/main" id="{6153A7C9-2A18-4F4E-BD70-FB2942461C65}"/>
                  </a:ext>
                </a:extLst>
              </p:cNvPr>
              <p:cNvSpPr/>
              <p:nvPr/>
            </p:nvSpPr>
            <p:spPr>
              <a:xfrm>
                <a:off x="151785" y="4651757"/>
                <a:ext cx="451142" cy="572153"/>
              </a:xfrm>
              <a:prstGeom prst="rect">
                <a:avLst/>
              </a:prstGeom>
              <a:solidFill>
                <a:srgbClr val="E8AAE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10" action="ppaction://hlinksldjump"/>
                  </a:rPr>
                  <a:t>P</a:t>
                </a:r>
                <a:endParaRPr lang="en-CA" sz="900" b="1" dirty="0">
                  <a:solidFill>
                    <a:schemeClr val="bg1">
                      <a:lumMod val="65000"/>
                    </a:schemeClr>
                  </a:solidFill>
                  <a:latin typeface="Roboto Condensed Light" panose="02000000000000000000" pitchFamily="2" charset="0"/>
                  <a:ea typeface="Roboto Condensed Light" panose="02000000000000000000" pitchFamily="2" charset="0"/>
                </a:endParaRPr>
              </a:p>
            </p:txBody>
          </p:sp>
          <p:sp>
            <p:nvSpPr>
              <p:cNvPr id="77" name="Rectangle 76">
                <a:extLst>
                  <a:ext uri="{FF2B5EF4-FFF2-40B4-BE49-F238E27FC236}">
                    <a16:creationId xmlns:a16="http://schemas.microsoft.com/office/drawing/2014/main" id="{E571E513-1061-41C5-B784-309CA819D0CD}"/>
                  </a:ext>
                </a:extLst>
              </p:cNvPr>
              <p:cNvSpPr/>
              <p:nvPr/>
            </p:nvSpPr>
            <p:spPr>
              <a:xfrm>
                <a:off x="151785" y="5230209"/>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bg1"/>
                    </a:solidFill>
                    <a:latin typeface="Roboto Condensed Light" panose="02000000000000000000" pitchFamily="2" charset="0"/>
                    <a:ea typeface="Roboto Condensed Light" panose="02000000000000000000" pitchFamily="2" charset="0"/>
                    <a:hlinkClick r:id="rId11" action="ppaction://hlinksldjump"/>
                  </a:rPr>
                  <a:t>Q-S</a:t>
                </a:r>
                <a:endParaRPr lang="en-CA" sz="900" b="1" dirty="0">
                  <a:solidFill>
                    <a:schemeClr val="bg1"/>
                  </a:solidFill>
                  <a:latin typeface="Roboto Condensed Light" panose="02000000000000000000" pitchFamily="2" charset="0"/>
                  <a:ea typeface="Roboto Condensed Light" panose="02000000000000000000" pitchFamily="2" charset="0"/>
                </a:endParaRPr>
              </a:p>
            </p:txBody>
          </p:sp>
          <p:sp>
            <p:nvSpPr>
              <p:cNvPr id="78" name="Rectangle 77">
                <a:extLst>
                  <a:ext uri="{FF2B5EF4-FFF2-40B4-BE49-F238E27FC236}">
                    <a16:creationId xmlns:a16="http://schemas.microsoft.com/office/drawing/2014/main" id="{9346D222-CAC2-4204-B0F3-327A3CD02BB5}"/>
                  </a:ext>
                </a:extLst>
              </p:cNvPr>
              <p:cNvSpPr/>
              <p:nvPr/>
            </p:nvSpPr>
            <p:spPr>
              <a:xfrm>
                <a:off x="151785" y="2322704"/>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12" action="ppaction://hlinksldjump"/>
                  </a:rPr>
                  <a:t>E</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79" name="Rectangle 78">
                <a:extLst>
                  <a:ext uri="{FF2B5EF4-FFF2-40B4-BE49-F238E27FC236}">
                    <a16:creationId xmlns:a16="http://schemas.microsoft.com/office/drawing/2014/main" id="{F51BCDF3-B5EA-4309-B632-916F6115FB98}"/>
                  </a:ext>
                </a:extLst>
              </p:cNvPr>
              <p:cNvSpPr/>
              <p:nvPr/>
            </p:nvSpPr>
            <p:spPr>
              <a:xfrm>
                <a:off x="151785" y="5807972"/>
                <a:ext cx="451142" cy="57215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rPr>
                  <a:t>T-Z</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grpSp>
      </p:grpSp>
    </p:spTree>
    <p:extLst>
      <p:ext uri="{BB962C8B-B14F-4D97-AF65-F5344CB8AC3E}">
        <p14:creationId xmlns:p14="http://schemas.microsoft.com/office/powerpoint/2010/main" val="2842598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75147166-75D4-4175-94D9-93EDC2ACD60C}"/>
              </a:ext>
            </a:extLst>
          </p:cNvPr>
          <p:cNvGrpSpPr/>
          <p:nvPr/>
        </p:nvGrpSpPr>
        <p:grpSpPr>
          <a:xfrm>
            <a:off x="1385166" y="455515"/>
            <a:ext cx="3309419" cy="763556"/>
            <a:chOff x="1625576" y="653304"/>
            <a:chExt cx="4413133" cy="1018208"/>
          </a:xfrm>
        </p:grpSpPr>
        <p:grpSp>
          <p:nvGrpSpPr>
            <p:cNvPr id="35" name="Group 34">
              <a:extLst>
                <a:ext uri="{FF2B5EF4-FFF2-40B4-BE49-F238E27FC236}">
                  <a16:creationId xmlns:a16="http://schemas.microsoft.com/office/drawing/2014/main" id="{FE911B02-AFED-48A2-BE0B-EA504D447AEC}"/>
                </a:ext>
              </a:extLst>
            </p:cNvPr>
            <p:cNvGrpSpPr/>
            <p:nvPr/>
          </p:nvGrpSpPr>
          <p:grpSpPr>
            <a:xfrm>
              <a:off x="1625576" y="653304"/>
              <a:ext cx="4413133" cy="1018208"/>
              <a:chOff x="901828" y="1295868"/>
              <a:chExt cx="4413133" cy="1018208"/>
            </a:xfrm>
          </p:grpSpPr>
          <p:sp>
            <p:nvSpPr>
              <p:cNvPr id="37" name="TextBox 36">
                <a:extLst>
                  <a:ext uri="{FF2B5EF4-FFF2-40B4-BE49-F238E27FC236}">
                    <a16:creationId xmlns:a16="http://schemas.microsoft.com/office/drawing/2014/main" id="{7B068A00-F977-48E1-8754-BF731188675B}"/>
                  </a:ext>
                </a:extLst>
              </p:cNvPr>
              <p:cNvSpPr txBox="1"/>
              <p:nvPr/>
            </p:nvSpPr>
            <p:spPr>
              <a:xfrm>
                <a:off x="901828" y="1883133"/>
                <a:ext cx="4413133" cy="430943"/>
              </a:xfrm>
              <a:prstGeom prst="rect">
                <a:avLst/>
              </a:prstGeom>
              <a:noFill/>
            </p:spPr>
            <p:txBody>
              <a:bodyPr wrap="square" lIns="0" tIns="0" rIns="0" bIns="0" rtlCol="0">
                <a:spAutoFit/>
              </a:bodyPr>
              <a:lstStyle/>
              <a:p>
                <a:pPr defTabSz="685709">
                  <a:defRPr/>
                </a:pPr>
                <a:r>
                  <a:rPr lang="en-US" sz="1050" dirty="0"/>
                  <a:t>Race is a concept that refers to groups of people based on their physical attributes like skin color. </a:t>
                </a:r>
                <a:endParaRPr lang="en-CA" sz="1050" dirty="0"/>
              </a:p>
            </p:txBody>
          </p:sp>
          <p:sp>
            <p:nvSpPr>
              <p:cNvPr id="38" name="TextBox 37">
                <a:extLst>
                  <a:ext uri="{FF2B5EF4-FFF2-40B4-BE49-F238E27FC236}">
                    <a16:creationId xmlns:a16="http://schemas.microsoft.com/office/drawing/2014/main" id="{920EFD3E-CCB8-4CB9-A482-7BDBFBA2BB86}"/>
                  </a:ext>
                </a:extLst>
              </p:cNvPr>
              <p:cNvSpPr txBox="1"/>
              <p:nvPr/>
            </p:nvSpPr>
            <p:spPr>
              <a:xfrm>
                <a:off x="901828" y="1295868"/>
                <a:ext cx="3439246" cy="307816"/>
              </a:xfrm>
              <a:prstGeom prst="rect">
                <a:avLst/>
              </a:prstGeom>
              <a:noFill/>
            </p:spPr>
            <p:txBody>
              <a:bodyPr wrap="square" lIns="0" tIns="0" rIns="0" bIns="0" rtlCol="0" anchor="ctr" anchorCtr="0">
                <a:spAutoFit/>
              </a:bodyPr>
              <a:lstStyle/>
              <a:p>
                <a:r>
                  <a:rPr lang="en-US" sz="1500" b="1" dirty="0">
                    <a:solidFill>
                      <a:srgbClr val="328874"/>
                    </a:solidFill>
                  </a:rPr>
                  <a:t>Race</a:t>
                </a:r>
              </a:p>
            </p:txBody>
          </p:sp>
        </p:grpSp>
        <p:sp>
          <p:nvSpPr>
            <p:cNvPr id="36" name="Rectangle 35">
              <a:extLst>
                <a:ext uri="{FF2B5EF4-FFF2-40B4-BE49-F238E27FC236}">
                  <a16:creationId xmlns:a16="http://schemas.microsoft.com/office/drawing/2014/main" id="{1B3EE3ED-6057-4B37-9155-2FED79BD98B7}"/>
                </a:ext>
              </a:extLst>
            </p:cNvPr>
            <p:cNvSpPr/>
            <p:nvPr/>
          </p:nvSpPr>
          <p:spPr>
            <a:xfrm rot="16200000">
              <a:off x="1927073" y="723226"/>
              <a:ext cx="50472" cy="653465"/>
            </a:xfrm>
            <a:prstGeom prst="rect">
              <a:avLst/>
            </a:prstGeom>
            <a:solidFill>
              <a:srgbClr val="3288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rgbClr val="A8C3EA"/>
                </a:solidFill>
              </a:endParaRPr>
            </a:p>
          </p:txBody>
        </p:sp>
      </p:grpSp>
      <p:grpSp>
        <p:nvGrpSpPr>
          <p:cNvPr id="19" name="Group 18">
            <a:extLst>
              <a:ext uri="{FF2B5EF4-FFF2-40B4-BE49-F238E27FC236}">
                <a16:creationId xmlns:a16="http://schemas.microsoft.com/office/drawing/2014/main" id="{D531E145-C893-4918-9779-B89809D50C9C}"/>
              </a:ext>
            </a:extLst>
          </p:cNvPr>
          <p:cNvGrpSpPr/>
          <p:nvPr/>
        </p:nvGrpSpPr>
        <p:grpSpPr>
          <a:xfrm>
            <a:off x="0" y="2260"/>
            <a:ext cx="452101" cy="4782546"/>
            <a:chOff x="0" y="2567"/>
            <a:chExt cx="602880" cy="6377558"/>
          </a:xfrm>
        </p:grpSpPr>
        <p:sp>
          <p:nvSpPr>
            <p:cNvPr id="21" name="Rectangle 20">
              <a:extLst>
                <a:ext uri="{FF2B5EF4-FFF2-40B4-BE49-F238E27FC236}">
                  <a16:creationId xmlns:a16="http://schemas.microsoft.com/office/drawing/2014/main" id="{715F9F07-A713-4923-9873-C57FEDED8DE0}"/>
                </a:ext>
              </a:extLst>
            </p:cNvPr>
            <p:cNvSpPr/>
            <p:nvPr/>
          </p:nvSpPr>
          <p:spPr>
            <a:xfrm>
              <a:off x="0" y="2568"/>
              <a:ext cx="142875" cy="6377557"/>
            </a:xfrm>
            <a:prstGeom prst="rect">
              <a:avLst/>
            </a:prstGeom>
            <a:gradFill>
              <a:gsLst>
                <a:gs pos="33000">
                  <a:schemeClr val="accent4">
                    <a:lumMod val="20000"/>
                    <a:lumOff val="80000"/>
                  </a:schemeClr>
                </a:gs>
                <a:gs pos="13000">
                  <a:schemeClr val="accent3">
                    <a:lumMod val="20000"/>
                    <a:lumOff val="80000"/>
                  </a:schemeClr>
                </a:gs>
                <a:gs pos="59000">
                  <a:schemeClr val="accent1">
                    <a:lumMod val="40000"/>
                    <a:lumOff val="60000"/>
                  </a:schemeClr>
                </a:gs>
                <a:gs pos="85000">
                  <a:schemeClr val="accent1">
                    <a:lumMod val="20000"/>
                    <a:lumOff val="8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en-CA" sz="900" dirty="0">
                <a:latin typeface="Roboto Condensed Light" panose="02000000000000000000" pitchFamily="2" charset="0"/>
                <a:ea typeface="Roboto Condensed Light" panose="02000000000000000000" pitchFamily="2" charset="0"/>
              </a:endParaRPr>
            </a:p>
          </p:txBody>
        </p:sp>
        <p:grpSp>
          <p:nvGrpSpPr>
            <p:cNvPr id="22" name="Group 21">
              <a:extLst>
                <a:ext uri="{FF2B5EF4-FFF2-40B4-BE49-F238E27FC236}">
                  <a16:creationId xmlns:a16="http://schemas.microsoft.com/office/drawing/2014/main" id="{13D400F8-91EA-41BB-A37B-29B7D09BB0DB}"/>
                </a:ext>
              </a:extLst>
            </p:cNvPr>
            <p:cNvGrpSpPr/>
            <p:nvPr/>
          </p:nvGrpSpPr>
          <p:grpSpPr>
            <a:xfrm>
              <a:off x="151786" y="2567"/>
              <a:ext cx="451094" cy="6377558"/>
              <a:chOff x="151785" y="2567"/>
              <a:chExt cx="451142" cy="6377558"/>
            </a:xfrm>
          </p:grpSpPr>
          <p:sp>
            <p:nvSpPr>
              <p:cNvPr id="23" name="Rectangle 22">
                <a:extLst>
                  <a:ext uri="{FF2B5EF4-FFF2-40B4-BE49-F238E27FC236}">
                    <a16:creationId xmlns:a16="http://schemas.microsoft.com/office/drawing/2014/main" id="{29A34816-5DCC-4AAF-B011-3205E8D0D6F4}"/>
                  </a:ext>
                </a:extLst>
              </p:cNvPr>
              <p:cNvSpPr/>
              <p:nvPr/>
            </p:nvSpPr>
            <p:spPr>
              <a:xfrm>
                <a:off x="152299" y="2567"/>
                <a:ext cx="450628"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3" action="ppaction://hlinksldjump"/>
                  </a:rPr>
                  <a:t>A</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27" name="Rectangle 26">
                <a:extLst>
                  <a:ext uri="{FF2B5EF4-FFF2-40B4-BE49-F238E27FC236}">
                    <a16:creationId xmlns:a16="http://schemas.microsoft.com/office/drawing/2014/main" id="{E3447646-1981-451C-B23C-62619DF8AEF6}"/>
                  </a:ext>
                </a:extLst>
              </p:cNvPr>
              <p:cNvSpPr/>
              <p:nvPr/>
            </p:nvSpPr>
            <p:spPr>
              <a:xfrm>
                <a:off x="151785" y="578970"/>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4" action="ppaction://hlinksldjump"/>
                  </a:rPr>
                  <a:t>B</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33" name="Rectangle 32">
                <a:extLst>
                  <a:ext uri="{FF2B5EF4-FFF2-40B4-BE49-F238E27FC236}">
                    <a16:creationId xmlns:a16="http://schemas.microsoft.com/office/drawing/2014/main" id="{71DB8A1C-B5AE-421F-9540-84745C5BA427}"/>
                  </a:ext>
                </a:extLst>
              </p:cNvPr>
              <p:cNvSpPr/>
              <p:nvPr/>
            </p:nvSpPr>
            <p:spPr>
              <a:xfrm>
                <a:off x="151785" y="1163163"/>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5" action="ppaction://hlinksldjump"/>
                  </a:rPr>
                  <a:t>C</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39" name="Rectangle 38">
                <a:extLst>
                  <a:ext uri="{FF2B5EF4-FFF2-40B4-BE49-F238E27FC236}">
                    <a16:creationId xmlns:a16="http://schemas.microsoft.com/office/drawing/2014/main" id="{C9A8BAF1-5139-4F09-9F78-35D6A392E630}"/>
                  </a:ext>
                </a:extLst>
              </p:cNvPr>
              <p:cNvSpPr/>
              <p:nvPr/>
            </p:nvSpPr>
            <p:spPr>
              <a:xfrm>
                <a:off x="151785" y="1744941"/>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6" action="ppaction://hlinksldjump"/>
                  </a:rPr>
                  <a:t>D-E</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40" name="Rectangle 39">
                <a:extLst>
                  <a:ext uri="{FF2B5EF4-FFF2-40B4-BE49-F238E27FC236}">
                    <a16:creationId xmlns:a16="http://schemas.microsoft.com/office/drawing/2014/main" id="{7D4F3A41-9A68-4441-9667-CCC35C90F550}"/>
                  </a:ext>
                </a:extLst>
              </p:cNvPr>
              <p:cNvSpPr/>
              <p:nvPr/>
            </p:nvSpPr>
            <p:spPr>
              <a:xfrm>
                <a:off x="151785" y="3486706"/>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7" action="ppaction://hlinksldjump"/>
                  </a:rPr>
                  <a:t>I-L</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41" name="Rectangle 40">
                <a:extLst>
                  <a:ext uri="{FF2B5EF4-FFF2-40B4-BE49-F238E27FC236}">
                    <a16:creationId xmlns:a16="http://schemas.microsoft.com/office/drawing/2014/main" id="{247942DA-3D66-4D8C-B330-CD7B28AFBF9A}"/>
                  </a:ext>
                </a:extLst>
              </p:cNvPr>
              <p:cNvSpPr/>
              <p:nvPr/>
            </p:nvSpPr>
            <p:spPr>
              <a:xfrm>
                <a:off x="151785" y="2907536"/>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8" action="ppaction://hlinksldjump"/>
                  </a:rPr>
                  <a:t>F-H</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42" name="Rectangle 41">
                <a:extLst>
                  <a:ext uri="{FF2B5EF4-FFF2-40B4-BE49-F238E27FC236}">
                    <a16:creationId xmlns:a16="http://schemas.microsoft.com/office/drawing/2014/main" id="{BA0C7B6C-6750-4E86-8BFB-3C2B31BA761B}"/>
                  </a:ext>
                </a:extLst>
              </p:cNvPr>
              <p:cNvSpPr/>
              <p:nvPr/>
            </p:nvSpPr>
            <p:spPr>
              <a:xfrm>
                <a:off x="151785" y="4064469"/>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9" action="ppaction://hlinksldjump"/>
                  </a:rPr>
                  <a:t>M-O</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43" name="Rectangle 42">
                <a:extLst>
                  <a:ext uri="{FF2B5EF4-FFF2-40B4-BE49-F238E27FC236}">
                    <a16:creationId xmlns:a16="http://schemas.microsoft.com/office/drawing/2014/main" id="{DBEAC893-4C85-4E23-9E55-FA00947BAFEB}"/>
                  </a:ext>
                </a:extLst>
              </p:cNvPr>
              <p:cNvSpPr/>
              <p:nvPr/>
            </p:nvSpPr>
            <p:spPr>
              <a:xfrm>
                <a:off x="151785" y="4651757"/>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10" action="ppaction://hlinksldjump"/>
                  </a:rPr>
                  <a:t>P</a:t>
                </a:r>
                <a:endParaRPr lang="en-CA" sz="900" b="1" dirty="0">
                  <a:solidFill>
                    <a:schemeClr val="bg1">
                      <a:lumMod val="65000"/>
                    </a:schemeClr>
                  </a:solidFill>
                  <a:latin typeface="Roboto Condensed Light" panose="02000000000000000000" pitchFamily="2" charset="0"/>
                  <a:ea typeface="Roboto Condensed Light" panose="02000000000000000000" pitchFamily="2" charset="0"/>
                </a:endParaRPr>
              </a:p>
            </p:txBody>
          </p:sp>
          <p:sp>
            <p:nvSpPr>
              <p:cNvPr id="44" name="Rectangle 43">
                <a:extLst>
                  <a:ext uri="{FF2B5EF4-FFF2-40B4-BE49-F238E27FC236}">
                    <a16:creationId xmlns:a16="http://schemas.microsoft.com/office/drawing/2014/main" id="{BEEC5E28-6E62-456F-98F6-07F90A8F0E80}"/>
                  </a:ext>
                </a:extLst>
              </p:cNvPr>
              <p:cNvSpPr/>
              <p:nvPr/>
            </p:nvSpPr>
            <p:spPr>
              <a:xfrm>
                <a:off x="151785" y="5230209"/>
                <a:ext cx="451142" cy="572153"/>
              </a:xfrm>
              <a:prstGeom prst="rect">
                <a:avLst/>
              </a:prstGeom>
              <a:solidFill>
                <a:srgbClr val="328874"/>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bg1"/>
                    </a:solidFill>
                    <a:latin typeface="Roboto Condensed Light" panose="02000000000000000000" pitchFamily="2" charset="0"/>
                    <a:ea typeface="Roboto Condensed Light" panose="02000000000000000000" pitchFamily="2" charset="0"/>
                    <a:hlinkClick r:id="rId11" action="ppaction://hlinksldjump">
                      <a:extLst>
                        <a:ext uri="{A12FA001-AC4F-418D-AE19-62706E023703}">
                          <ahyp:hlinkClr xmlns:ahyp="http://schemas.microsoft.com/office/drawing/2018/hyperlinkcolor" val="tx"/>
                        </a:ext>
                      </a:extLst>
                    </a:hlinkClick>
                  </a:rPr>
                  <a:t>Q-S</a:t>
                </a:r>
                <a:endParaRPr lang="en-CA" sz="900" b="1" dirty="0">
                  <a:solidFill>
                    <a:schemeClr val="bg1"/>
                  </a:solidFill>
                  <a:latin typeface="Roboto Condensed Light" panose="02000000000000000000" pitchFamily="2" charset="0"/>
                  <a:ea typeface="Roboto Condensed Light" panose="02000000000000000000" pitchFamily="2" charset="0"/>
                </a:endParaRPr>
              </a:p>
            </p:txBody>
          </p:sp>
          <p:sp>
            <p:nvSpPr>
              <p:cNvPr id="45" name="Rectangle 44">
                <a:extLst>
                  <a:ext uri="{FF2B5EF4-FFF2-40B4-BE49-F238E27FC236}">
                    <a16:creationId xmlns:a16="http://schemas.microsoft.com/office/drawing/2014/main" id="{DAF5EFEF-55D8-44DC-8ABA-99163C4C0811}"/>
                  </a:ext>
                </a:extLst>
              </p:cNvPr>
              <p:cNvSpPr/>
              <p:nvPr/>
            </p:nvSpPr>
            <p:spPr>
              <a:xfrm>
                <a:off x="151785" y="2322704"/>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12" action="ppaction://hlinksldjump"/>
                  </a:rPr>
                  <a:t>E</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46" name="Rectangle 45">
                <a:extLst>
                  <a:ext uri="{FF2B5EF4-FFF2-40B4-BE49-F238E27FC236}">
                    <a16:creationId xmlns:a16="http://schemas.microsoft.com/office/drawing/2014/main" id="{36F7AE82-9E9B-4936-8F3A-680E2AB3EA2E}"/>
                  </a:ext>
                </a:extLst>
              </p:cNvPr>
              <p:cNvSpPr/>
              <p:nvPr/>
            </p:nvSpPr>
            <p:spPr>
              <a:xfrm>
                <a:off x="151785" y="5807972"/>
                <a:ext cx="451142" cy="57215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rPr>
                  <a:t>T-Z</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grpSp>
      </p:grpSp>
      <p:grpSp>
        <p:nvGrpSpPr>
          <p:cNvPr id="52" name="Group 51">
            <a:extLst>
              <a:ext uri="{FF2B5EF4-FFF2-40B4-BE49-F238E27FC236}">
                <a16:creationId xmlns:a16="http://schemas.microsoft.com/office/drawing/2014/main" id="{11339D4E-35C5-41BD-BECD-DD25D28A5A17}"/>
              </a:ext>
            </a:extLst>
          </p:cNvPr>
          <p:cNvGrpSpPr/>
          <p:nvPr/>
        </p:nvGrpSpPr>
        <p:grpSpPr>
          <a:xfrm>
            <a:off x="1385166" y="2518728"/>
            <a:ext cx="3068000" cy="925139"/>
            <a:chOff x="1625576" y="653304"/>
            <a:chExt cx="4091199" cy="1233680"/>
          </a:xfrm>
        </p:grpSpPr>
        <p:grpSp>
          <p:nvGrpSpPr>
            <p:cNvPr id="53" name="Group 52">
              <a:extLst>
                <a:ext uri="{FF2B5EF4-FFF2-40B4-BE49-F238E27FC236}">
                  <a16:creationId xmlns:a16="http://schemas.microsoft.com/office/drawing/2014/main" id="{414BD21D-4D19-4B57-BFDC-B4AC9D987183}"/>
                </a:ext>
              </a:extLst>
            </p:cNvPr>
            <p:cNvGrpSpPr/>
            <p:nvPr/>
          </p:nvGrpSpPr>
          <p:grpSpPr>
            <a:xfrm>
              <a:off x="1625576" y="653304"/>
              <a:ext cx="4091199" cy="1233680"/>
              <a:chOff x="901828" y="1295868"/>
              <a:chExt cx="4091199" cy="1233680"/>
            </a:xfrm>
          </p:grpSpPr>
          <p:sp>
            <p:nvSpPr>
              <p:cNvPr id="55" name="TextBox 54">
                <a:extLst>
                  <a:ext uri="{FF2B5EF4-FFF2-40B4-BE49-F238E27FC236}">
                    <a16:creationId xmlns:a16="http://schemas.microsoft.com/office/drawing/2014/main" id="{BFB6E2A2-8783-4AB2-B8ED-B9F8747AE1AC}"/>
                  </a:ext>
                </a:extLst>
              </p:cNvPr>
              <p:cNvSpPr txBox="1"/>
              <p:nvPr/>
            </p:nvSpPr>
            <p:spPr>
              <a:xfrm>
                <a:off x="901829" y="1883133"/>
                <a:ext cx="4091198" cy="646415"/>
              </a:xfrm>
              <a:prstGeom prst="rect">
                <a:avLst/>
              </a:prstGeom>
              <a:noFill/>
            </p:spPr>
            <p:txBody>
              <a:bodyPr wrap="square" lIns="0" tIns="0" rIns="0" bIns="0" rtlCol="0">
                <a:spAutoFit/>
              </a:bodyPr>
              <a:lstStyle/>
              <a:p>
                <a:pPr defTabSz="685709">
                  <a:defRPr/>
                </a:pPr>
                <a:r>
                  <a:rPr lang="en-US" sz="1050" dirty="0"/>
                  <a:t>Systematic inequalities are intentional practices that maintain inequities such as wage secrecy policies or segregation. </a:t>
                </a:r>
              </a:p>
            </p:txBody>
          </p:sp>
          <p:sp>
            <p:nvSpPr>
              <p:cNvPr id="56" name="TextBox 55">
                <a:extLst>
                  <a:ext uri="{FF2B5EF4-FFF2-40B4-BE49-F238E27FC236}">
                    <a16:creationId xmlns:a16="http://schemas.microsoft.com/office/drawing/2014/main" id="{7E3AD9EF-30FF-4BAF-84C2-36D479DABAD6}"/>
                  </a:ext>
                </a:extLst>
              </p:cNvPr>
              <p:cNvSpPr txBox="1"/>
              <p:nvPr/>
            </p:nvSpPr>
            <p:spPr>
              <a:xfrm>
                <a:off x="901828" y="1295868"/>
                <a:ext cx="3439246" cy="307816"/>
              </a:xfrm>
              <a:prstGeom prst="rect">
                <a:avLst/>
              </a:prstGeom>
              <a:noFill/>
            </p:spPr>
            <p:txBody>
              <a:bodyPr wrap="square" lIns="0" tIns="0" rIns="0" bIns="0" rtlCol="0" anchor="ctr" anchorCtr="0">
                <a:spAutoFit/>
              </a:bodyPr>
              <a:lstStyle/>
              <a:p>
                <a:r>
                  <a:rPr lang="en-US" sz="1500" b="1" dirty="0">
                    <a:solidFill>
                      <a:srgbClr val="328874"/>
                    </a:solidFill>
                  </a:rPr>
                  <a:t>Systematic inequality</a:t>
                </a:r>
              </a:p>
            </p:txBody>
          </p:sp>
        </p:grpSp>
        <p:sp>
          <p:nvSpPr>
            <p:cNvPr id="54" name="Rectangle 53">
              <a:extLst>
                <a:ext uri="{FF2B5EF4-FFF2-40B4-BE49-F238E27FC236}">
                  <a16:creationId xmlns:a16="http://schemas.microsoft.com/office/drawing/2014/main" id="{057D80DC-B380-48E3-ADB5-3D671F0833E8}"/>
                </a:ext>
              </a:extLst>
            </p:cNvPr>
            <p:cNvSpPr/>
            <p:nvPr/>
          </p:nvSpPr>
          <p:spPr>
            <a:xfrm rot="16200000">
              <a:off x="1927073" y="723226"/>
              <a:ext cx="50472" cy="653465"/>
            </a:xfrm>
            <a:prstGeom prst="rect">
              <a:avLst/>
            </a:prstGeom>
            <a:solidFill>
              <a:srgbClr val="3288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1"/>
                </a:solidFill>
              </a:endParaRPr>
            </a:p>
          </p:txBody>
        </p:sp>
      </p:grpSp>
      <p:grpSp>
        <p:nvGrpSpPr>
          <p:cNvPr id="62" name="Group 61">
            <a:extLst>
              <a:ext uri="{FF2B5EF4-FFF2-40B4-BE49-F238E27FC236}">
                <a16:creationId xmlns:a16="http://schemas.microsoft.com/office/drawing/2014/main" id="{10AF5A4F-9054-4428-AB91-82E372ECBC83}"/>
              </a:ext>
            </a:extLst>
          </p:cNvPr>
          <p:cNvGrpSpPr/>
          <p:nvPr/>
        </p:nvGrpSpPr>
        <p:grpSpPr>
          <a:xfrm>
            <a:off x="1385165" y="1490502"/>
            <a:ext cx="3309417" cy="925139"/>
            <a:chOff x="1625576" y="653304"/>
            <a:chExt cx="4413130" cy="1233680"/>
          </a:xfrm>
        </p:grpSpPr>
        <p:grpSp>
          <p:nvGrpSpPr>
            <p:cNvPr id="63" name="Group 62">
              <a:extLst>
                <a:ext uri="{FF2B5EF4-FFF2-40B4-BE49-F238E27FC236}">
                  <a16:creationId xmlns:a16="http://schemas.microsoft.com/office/drawing/2014/main" id="{99C22C90-7F73-4707-AB0E-08AF8029DB8E}"/>
                </a:ext>
              </a:extLst>
            </p:cNvPr>
            <p:cNvGrpSpPr/>
            <p:nvPr/>
          </p:nvGrpSpPr>
          <p:grpSpPr>
            <a:xfrm>
              <a:off x="1625576" y="653304"/>
              <a:ext cx="4413130" cy="1233680"/>
              <a:chOff x="901828" y="1295868"/>
              <a:chExt cx="4413130" cy="1233680"/>
            </a:xfrm>
          </p:grpSpPr>
          <p:sp>
            <p:nvSpPr>
              <p:cNvPr id="65" name="TextBox 64">
                <a:extLst>
                  <a:ext uri="{FF2B5EF4-FFF2-40B4-BE49-F238E27FC236}">
                    <a16:creationId xmlns:a16="http://schemas.microsoft.com/office/drawing/2014/main" id="{02A83009-A47E-438D-A072-4FB3D61C85FE}"/>
                  </a:ext>
                </a:extLst>
              </p:cNvPr>
              <p:cNvSpPr txBox="1"/>
              <p:nvPr/>
            </p:nvSpPr>
            <p:spPr>
              <a:xfrm>
                <a:off x="901828" y="1883133"/>
                <a:ext cx="4413130" cy="646415"/>
              </a:xfrm>
              <a:prstGeom prst="rect">
                <a:avLst/>
              </a:prstGeom>
              <a:noFill/>
            </p:spPr>
            <p:txBody>
              <a:bodyPr wrap="square" lIns="0" tIns="0" rIns="0" bIns="0" rtlCol="0">
                <a:spAutoFit/>
              </a:bodyPr>
              <a:lstStyle/>
              <a:p>
                <a:pPr defTabSz="685709">
                  <a:defRPr/>
                </a:pPr>
                <a:r>
                  <a:rPr lang="en-US" sz="1050" dirty="0"/>
                  <a:t>Discrimination that is embedded in policies, procedures, and institutions that favor dominant groups over marginalized groups. </a:t>
                </a:r>
                <a:endParaRPr lang="en-CA" sz="1050" dirty="0"/>
              </a:p>
            </p:txBody>
          </p:sp>
          <p:sp>
            <p:nvSpPr>
              <p:cNvPr id="66" name="TextBox 65">
                <a:extLst>
                  <a:ext uri="{FF2B5EF4-FFF2-40B4-BE49-F238E27FC236}">
                    <a16:creationId xmlns:a16="http://schemas.microsoft.com/office/drawing/2014/main" id="{8F8B7DDD-AC3A-4DE8-9901-C3E21E76DD9D}"/>
                  </a:ext>
                </a:extLst>
              </p:cNvPr>
              <p:cNvSpPr txBox="1"/>
              <p:nvPr/>
            </p:nvSpPr>
            <p:spPr>
              <a:xfrm>
                <a:off x="901828" y="1295868"/>
                <a:ext cx="3439246" cy="307816"/>
              </a:xfrm>
              <a:prstGeom prst="rect">
                <a:avLst/>
              </a:prstGeom>
              <a:noFill/>
            </p:spPr>
            <p:txBody>
              <a:bodyPr wrap="square" lIns="0" tIns="0" rIns="0" bIns="0" rtlCol="0" anchor="ctr" anchorCtr="0">
                <a:spAutoFit/>
              </a:bodyPr>
              <a:lstStyle/>
              <a:p>
                <a:r>
                  <a:rPr lang="en-US" sz="1500" b="1" dirty="0">
                    <a:solidFill>
                      <a:srgbClr val="328874"/>
                    </a:solidFill>
                  </a:rPr>
                  <a:t>Systemic discrimination</a:t>
                </a:r>
              </a:p>
            </p:txBody>
          </p:sp>
        </p:grpSp>
        <p:sp>
          <p:nvSpPr>
            <p:cNvPr id="64" name="Rectangle 63">
              <a:extLst>
                <a:ext uri="{FF2B5EF4-FFF2-40B4-BE49-F238E27FC236}">
                  <a16:creationId xmlns:a16="http://schemas.microsoft.com/office/drawing/2014/main" id="{565915B7-6C6D-4B88-B72C-CEF2C30826AB}"/>
                </a:ext>
              </a:extLst>
            </p:cNvPr>
            <p:cNvSpPr/>
            <p:nvPr/>
          </p:nvSpPr>
          <p:spPr>
            <a:xfrm rot="16200000">
              <a:off x="1927073" y="723226"/>
              <a:ext cx="50472" cy="653465"/>
            </a:xfrm>
            <a:prstGeom prst="rect">
              <a:avLst/>
            </a:prstGeom>
            <a:solidFill>
              <a:srgbClr val="3288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1"/>
                </a:solidFill>
              </a:endParaRPr>
            </a:p>
          </p:txBody>
        </p:sp>
      </p:grpSp>
      <p:grpSp>
        <p:nvGrpSpPr>
          <p:cNvPr id="51" name="Group 50">
            <a:extLst>
              <a:ext uri="{FF2B5EF4-FFF2-40B4-BE49-F238E27FC236}">
                <a16:creationId xmlns:a16="http://schemas.microsoft.com/office/drawing/2014/main" id="{0160398F-3407-42B9-991A-8B1C980DB9A0}"/>
              </a:ext>
            </a:extLst>
          </p:cNvPr>
          <p:cNvGrpSpPr/>
          <p:nvPr/>
        </p:nvGrpSpPr>
        <p:grpSpPr>
          <a:xfrm>
            <a:off x="5349588" y="434087"/>
            <a:ext cx="3068000" cy="925139"/>
            <a:chOff x="1625576" y="653304"/>
            <a:chExt cx="4091199" cy="1233680"/>
          </a:xfrm>
        </p:grpSpPr>
        <p:grpSp>
          <p:nvGrpSpPr>
            <p:cNvPr id="57" name="Group 56">
              <a:extLst>
                <a:ext uri="{FF2B5EF4-FFF2-40B4-BE49-F238E27FC236}">
                  <a16:creationId xmlns:a16="http://schemas.microsoft.com/office/drawing/2014/main" id="{72D090E9-DF9D-4009-B598-06D9A4C7AC72}"/>
                </a:ext>
              </a:extLst>
            </p:cNvPr>
            <p:cNvGrpSpPr/>
            <p:nvPr/>
          </p:nvGrpSpPr>
          <p:grpSpPr>
            <a:xfrm>
              <a:off x="1625576" y="653304"/>
              <a:ext cx="4091199" cy="1233680"/>
              <a:chOff x="901828" y="1295868"/>
              <a:chExt cx="4091199" cy="1233680"/>
            </a:xfrm>
          </p:grpSpPr>
          <p:sp>
            <p:nvSpPr>
              <p:cNvPr id="59" name="TextBox 58">
                <a:extLst>
                  <a:ext uri="{FF2B5EF4-FFF2-40B4-BE49-F238E27FC236}">
                    <a16:creationId xmlns:a16="http://schemas.microsoft.com/office/drawing/2014/main" id="{68445097-9330-48AF-8699-DCFFFC971D38}"/>
                  </a:ext>
                </a:extLst>
              </p:cNvPr>
              <p:cNvSpPr txBox="1"/>
              <p:nvPr/>
            </p:nvSpPr>
            <p:spPr>
              <a:xfrm>
                <a:off x="901829" y="1883133"/>
                <a:ext cx="4091198" cy="646415"/>
              </a:xfrm>
              <a:prstGeom prst="rect">
                <a:avLst/>
              </a:prstGeom>
              <a:noFill/>
            </p:spPr>
            <p:txBody>
              <a:bodyPr wrap="square" lIns="0" tIns="0" rIns="0" bIns="0" rtlCol="0">
                <a:spAutoFit/>
              </a:bodyPr>
              <a:lstStyle/>
              <a:p>
                <a:pPr defTabSz="685709">
                  <a:defRPr/>
                </a:pPr>
                <a:r>
                  <a:rPr lang="en-US" sz="1050" dirty="0"/>
                  <a:t>Sex refers to biological characteristics and is usually categorized as female or male based on reproductive/sexual anatomy. </a:t>
                </a:r>
                <a:endParaRPr lang="en-CA" sz="1050" dirty="0"/>
              </a:p>
            </p:txBody>
          </p:sp>
          <p:sp>
            <p:nvSpPr>
              <p:cNvPr id="60" name="TextBox 59">
                <a:extLst>
                  <a:ext uri="{FF2B5EF4-FFF2-40B4-BE49-F238E27FC236}">
                    <a16:creationId xmlns:a16="http://schemas.microsoft.com/office/drawing/2014/main" id="{FDB93E34-88C4-44BB-BA1D-471BC792C04F}"/>
                  </a:ext>
                </a:extLst>
              </p:cNvPr>
              <p:cNvSpPr txBox="1"/>
              <p:nvPr/>
            </p:nvSpPr>
            <p:spPr>
              <a:xfrm>
                <a:off x="901828" y="1295868"/>
                <a:ext cx="3439246" cy="307816"/>
              </a:xfrm>
              <a:prstGeom prst="rect">
                <a:avLst/>
              </a:prstGeom>
              <a:noFill/>
            </p:spPr>
            <p:txBody>
              <a:bodyPr wrap="square" lIns="0" tIns="0" rIns="0" bIns="0" rtlCol="0" anchor="ctr" anchorCtr="0">
                <a:spAutoFit/>
              </a:bodyPr>
              <a:lstStyle/>
              <a:p>
                <a:r>
                  <a:rPr lang="en-US" sz="1500" b="1" dirty="0">
                    <a:solidFill>
                      <a:srgbClr val="328874"/>
                    </a:solidFill>
                  </a:rPr>
                  <a:t>Sex</a:t>
                </a:r>
              </a:p>
            </p:txBody>
          </p:sp>
        </p:grpSp>
        <p:sp>
          <p:nvSpPr>
            <p:cNvPr id="58" name="Rectangle 57">
              <a:extLst>
                <a:ext uri="{FF2B5EF4-FFF2-40B4-BE49-F238E27FC236}">
                  <a16:creationId xmlns:a16="http://schemas.microsoft.com/office/drawing/2014/main" id="{E79027D8-343F-4A17-B80F-F7B1EE42CC93}"/>
                </a:ext>
              </a:extLst>
            </p:cNvPr>
            <p:cNvSpPr/>
            <p:nvPr/>
          </p:nvSpPr>
          <p:spPr>
            <a:xfrm rot="16200000">
              <a:off x="1927073" y="723226"/>
              <a:ext cx="50472" cy="653465"/>
            </a:xfrm>
            <a:prstGeom prst="rect">
              <a:avLst/>
            </a:prstGeom>
            <a:solidFill>
              <a:srgbClr val="3288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rgbClr val="A8C3EA"/>
                </a:solidFill>
              </a:endParaRPr>
            </a:p>
          </p:txBody>
        </p:sp>
      </p:grpSp>
      <p:grpSp>
        <p:nvGrpSpPr>
          <p:cNvPr id="47" name="Group 46">
            <a:extLst>
              <a:ext uri="{FF2B5EF4-FFF2-40B4-BE49-F238E27FC236}">
                <a16:creationId xmlns:a16="http://schemas.microsoft.com/office/drawing/2014/main" id="{2FADCDE0-2B85-4419-BA21-8E1D1ECFF755}"/>
              </a:ext>
            </a:extLst>
          </p:cNvPr>
          <p:cNvGrpSpPr/>
          <p:nvPr/>
        </p:nvGrpSpPr>
        <p:grpSpPr>
          <a:xfrm>
            <a:off x="5349588" y="1701363"/>
            <a:ext cx="3068000" cy="1409887"/>
            <a:chOff x="1625576" y="653304"/>
            <a:chExt cx="4091199" cy="1880095"/>
          </a:xfrm>
        </p:grpSpPr>
        <p:grpSp>
          <p:nvGrpSpPr>
            <p:cNvPr id="48" name="Group 47">
              <a:extLst>
                <a:ext uri="{FF2B5EF4-FFF2-40B4-BE49-F238E27FC236}">
                  <a16:creationId xmlns:a16="http://schemas.microsoft.com/office/drawing/2014/main" id="{D5146E29-23B7-444E-9C42-730372897557}"/>
                </a:ext>
              </a:extLst>
            </p:cNvPr>
            <p:cNvGrpSpPr/>
            <p:nvPr/>
          </p:nvGrpSpPr>
          <p:grpSpPr>
            <a:xfrm>
              <a:off x="1625576" y="653304"/>
              <a:ext cx="4091199" cy="1880095"/>
              <a:chOff x="901828" y="1295868"/>
              <a:chExt cx="4091199" cy="1880095"/>
            </a:xfrm>
          </p:grpSpPr>
          <p:sp>
            <p:nvSpPr>
              <p:cNvPr id="50" name="TextBox 49">
                <a:extLst>
                  <a:ext uri="{FF2B5EF4-FFF2-40B4-BE49-F238E27FC236}">
                    <a16:creationId xmlns:a16="http://schemas.microsoft.com/office/drawing/2014/main" id="{7502A854-5B49-49A0-903F-5D2075338244}"/>
                  </a:ext>
                </a:extLst>
              </p:cNvPr>
              <p:cNvSpPr txBox="1"/>
              <p:nvPr/>
            </p:nvSpPr>
            <p:spPr>
              <a:xfrm>
                <a:off x="901829" y="1883133"/>
                <a:ext cx="4091198" cy="1292830"/>
              </a:xfrm>
              <a:prstGeom prst="rect">
                <a:avLst/>
              </a:prstGeom>
              <a:noFill/>
            </p:spPr>
            <p:txBody>
              <a:bodyPr wrap="square" lIns="0" tIns="0" rIns="0" bIns="0" rtlCol="0">
                <a:spAutoFit/>
              </a:bodyPr>
              <a:lstStyle/>
              <a:p>
                <a:pPr defTabSz="685709">
                  <a:defRPr/>
                </a:pPr>
                <a:r>
                  <a:rPr lang="en-US" sz="1050" dirty="0"/>
                  <a:t>Systemic inequalities are intentional practices that maintain the unequal treatment of minority groups through policies, programs, systems, and structures (i.e. dress code policies. </a:t>
                </a:r>
              </a:p>
              <a:p>
                <a:pPr defTabSz="685709">
                  <a:defRPr/>
                </a:pPr>
                <a:r>
                  <a:rPr lang="en-US" sz="1050" dirty="0"/>
                  <a:t>(i.e. inequities such as wage secrecy policies or segregation). </a:t>
                </a:r>
              </a:p>
            </p:txBody>
          </p:sp>
          <p:sp>
            <p:nvSpPr>
              <p:cNvPr id="61" name="TextBox 60">
                <a:extLst>
                  <a:ext uri="{FF2B5EF4-FFF2-40B4-BE49-F238E27FC236}">
                    <a16:creationId xmlns:a16="http://schemas.microsoft.com/office/drawing/2014/main" id="{8643EF2B-4B97-4F49-A81F-4A63CD2EA5F3}"/>
                  </a:ext>
                </a:extLst>
              </p:cNvPr>
              <p:cNvSpPr txBox="1"/>
              <p:nvPr/>
            </p:nvSpPr>
            <p:spPr>
              <a:xfrm>
                <a:off x="901828" y="1295868"/>
                <a:ext cx="3439246" cy="307816"/>
              </a:xfrm>
              <a:prstGeom prst="rect">
                <a:avLst/>
              </a:prstGeom>
              <a:noFill/>
            </p:spPr>
            <p:txBody>
              <a:bodyPr wrap="square" lIns="0" tIns="0" rIns="0" bIns="0" rtlCol="0" anchor="ctr" anchorCtr="0">
                <a:spAutoFit/>
              </a:bodyPr>
              <a:lstStyle/>
              <a:p>
                <a:r>
                  <a:rPr lang="en-US" sz="1500" b="1" dirty="0">
                    <a:solidFill>
                      <a:srgbClr val="328874"/>
                    </a:solidFill>
                  </a:rPr>
                  <a:t>Systemic inequality</a:t>
                </a:r>
              </a:p>
            </p:txBody>
          </p:sp>
        </p:grpSp>
        <p:sp>
          <p:nvSpPr>
            <p:cNvPr id="49" name="Rectangle 48">
              <a:extLst>
                <a:ext uri="{FF2B5EF4-FFF2-40B4-BE49-F238E27FC236}">
                  <a16:creationId xmlns:a16="http://schemas.microsoft.com/office/drawing/2014/main" id="{74AEEEAF-5C09-4367-A1E3-47D4C30FA710}"/>
                </a:ext>
              </a:extLst>
            </p:cNvPr>
            <p:cNvSpPr/>
            <p:nvPr/>
          </p:nvSpPr>
          <p:spPr>
            <a:xfrm rot="16200000">
              <a:off x="1927073" y="723226"/>
              <a:ext cx="50472" cy="653465"/>
            </a:xfrm>
            <a:prstGeom prst="rect">
              <a:avLst/>
            </a:prstGeom>
            <a:solidFill>
              <a:srgbClr val="3288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1"/>
                </a:solidFill>
              </a:endParaRPr>
            </a:p>
          </p:txBody>
        </p:sp>
      </p:grpSp>
    </p:spTree>
    <p:extLst>
      <p:ext uri="{BB962C8B-B14F-4D97-AF65-F5344CB8AC3E}">
        <p14:creationId xmlns:p14="http://schemas.microsoft.com/office/powerpoint/2010/main" val="128968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2"/>
          </p:nvPr>
        </p:nvSpPr>
        <p:spPr>
          <a:xfrm>
            <a:off x="322483" y="1004365"/>
            <a:ext cx="4107764" cy="3377445"/>
          </a:xfrm>
        </p:spPr>
        <p:txBody>
          <a:bodyPr/>
          <a:lstStyle/>
          <a:p>
            <a:pPr marR="182207">
              <a:spcBef>
                <a:spcPts val="41"/>
              </a:spcBef>
            </a:pPr>
            <a:r>
              <a:rPr lang="en-CA" sz="1050" dirty="0"/>
              <a:t>Wray, Meaghan. "Lego donates $4M, Ben and Jerry’s vows to ‘dismantle white supremacy’ amid George Floyd protests." </a:t>
            </a:r>
            <a:r>
              <a:rPr lang="en-CA" sz="1050" i="1" dirty="0"/>
              <a:t>Global News</a:t>
            </a:r>
            <a:r>
              <a:rPr lang="en-CA" sz="1050" dirty="0"/>
              <a:t>, 4 June 2020. Web.</a:t>
            </a:r>
            <a:endParaRPr lang="en-CA" sz="1050" dirty="0">
              <a:solidFill>
                <a:schemeClr val="tx1">
                  <a:lumMod val="50000"/>
                </a:schemeClr>
              </a:solidFill>
              <a:cs typeface="Arial Narrow"/>
            </a:endParaRPr>
          </a:p>
        </p:txBody>
      </p:sp>
      <p:sp>
        <p:nvSpPr>
          <p:cNvPr id="5" name="Title 4">
            <a:extLst>
              <a:ext uri="{FF2B5EF4-FFF2-40B4-BE49-F238E27FC236}">
                <a16:creationId xmlns:a16="http://schemas.microsoft.com/office/drawing/2014/main" id="{DE626062-C3E0-C440-8080-B1BE42E1C4FF}"/>
              </a:ext>
            </a:extLst>
          </p:cNvPr>
          <p:cNvSpPr>
            <a:spLocks noGrp="1"/>
          </p:cNvSpPr>
          <p:nvPr>
            <p:ph type="title"/>
          </p:nvPr>
        </p:nvSpPr>
        <p:spPr>
          <a:xfrm>
            <a:off x="265545" y="387085"/>
            <a:ext cx="3818016" cy="462713"/>
          </a:xfrm>
        </p:spPr>
        <p:txBody>
          <a:bodyPr/>
          <a:lstStyle/>
          <a:p>
            <a:r>
              <a:rPr lang="en-US" dirty="0">
                <a:solidFill>
                  <a:schemeClr val="bg1">
                    <a:lumMod val="50000"/>
                  </a:schemeClr>
                </a:solidFill>
              </a:rPr>
              <a:t>Works Cited</a:t>
            </a:r>
          </a:p>
        </p:txBody>
      </p:sp>
    </p:spTree>
    <p:extLst>
      <p:ext uri="{BB962C8B-B14F-4D97-AF65-F5344CB8AC3E}">
        <p14:creationId xmlns:p14="http://schemas.microsoft.com/office/powerpoint/2010/main" val="2588471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487DB-7EE2-4AA2-8239-EB8B2378C0F0}"/>
              </a:ext>
            </a:extLst>
          </p:cNvPr>
          <p:cNvSpPr>
            <a:spLocks noGrp="1"/>
          </p:cNvSpPr>
          <p:nvPr>
            <p:ph type="title"/>
          </p:nvPr>
        </p:nvSpPr>
        <p:spPr/>
        <p:txBody>
          <a:bodyPr/>
          <a:lstStyle/>
          <a:p>
            <a:r>
              <a:rPr lang="en-US" sz="2000" dirty="0"/>
              <a:t>How to use this primer</a:t>
            </a:r>
            <a:endParaRPr lang="en-CA" sz="2000" dirty="0"/>
          </a:p>
        </p:txBody>
      </p:sp>
      <p:sp>
        <p:nvSpPr>
          <p:cNvPr id="4" name="Rectangle 3">
            <a:extLst>
              <a:ext uri="{FF2B5EF4-FFF2-40B4-BE49-F238E27FC236}">
                <a16:creationId xmlns:a16="http://schemas.microsoft.com/office/drawing/2014/main" id="{EA430683-090F-4FD9-97D4-EAB88FB8B746}"/>
              </a:ext>
            </a:extLst>
          </p:cNvPr>
          <p:cNvSpPr/>
          <p:nvPr/>
        </p:nvSpPr>
        <p:spPr>
          <a:xfrm>
            <a:off x="425184" y="1290797"/>
            <a:ext cx="2381943" cy="3131627"/>
          </a:xfrm>
          <a:prstGeom prst="rect">
            <a:avLst/>
          </a:prstGeom>
        </p:spPr>
        <p:txBody>
          <a:bodyPr wrap="square">
            <a:spAutoFit/>
          </a:bodyPr>
          <a:lstStyle/>
          <a:p>
            <a:pPr marL="214284" indent="-214284">
              <a:spcBef>
                <a:spcPts val="1350"/>
              </a:spcBef>
              <a:spcAft>
                <a:spcPts val="450"/>
              </a:spcAft>
              <a:buFont typeface="Arial" panose="020B0604020202020204" pitchFamily="34" charset="0"/>
              <a:buChar char="•"/>
              <a:defRPr/>
            </a:pPr>
            <a:r>
              <a:rPr lang="en-US" sz="1000" dirty="0">
                <a:solidFill>
                  <a:schemeClr val="bg1"/>
                </a:solidFill>
              </a:rPr>
              <a:t>Review the </a:t>
            </a:r>
            <a:r>
              <a:rPr lang="en-US" sz="1000" i="1" dirty="0">
                <a:solidFill>
                  <a:schemeClr val="bg1"/>
                </a:solidFill>
              </a:rPr>
              <a:t>Diversity, Equity, and Inclusion Primer</a:t>
            </a:r>
            <a:r>
              <a:rPr lang="en-US" sz="1000" dirty="0">
                <a:solidFill>
                  <a:schemeClr val="bg1"/>
                </a:solidFill>
              </a:rPr>
              <a:t> to understand key concepts. </a:t>
            </a:r>
          </a:p>
          <a:p>
            <a:pPr marL="214284" indent="-214284">
              <a:spcBef>
                <a:spcPts val="1350"/>
              </a:spcBef>
              <a:spcAft>
                <a:spcPts val="450"/>
              </a:spcAft>
              <a:buFont typeface="Arial" panose="020B0604020202020204" pitchFamily="34" charset="0"/>
              <a:buChar char="•"/>
              <a:defRPr/>
            </a:pPr>
            <a:r>
              <a:rPr lang="en-US" sz="1000" dirty="0">
                <a:solidFill>
                  <a:schemeClr val="bg1"/>
                </a:solidFill>
              </a:rPr>
              <a:t>Use the primer as a reference as you work through the blueprint and create the diversity, equity, and inclusion (DEI) strategy.</a:t>
            </a:r>
          </a:p>
          <a:p>
            <a:pPr marL="214284" indent="-214284">
              <a:spcBef>
                <a:spcPts val="1350"/>
              </a:spcBef>
              <a:spcAft>
                <a:spcPts val="450"/>
              </a:spcAft>
              <a:buFont typeface="Arial" panose="020B0604020202020204" pitchFamily="34" charset="0"/>
              <a:buChar char="•"/>
              <a:defRPr/>
            </a:pPr>
            <a:r>
              <a:rPr lang="en-US" sz="1000" dirty="0">
                <a:solidFill>
                  <a:schemeClr val="bg1"/>
                </a:solidFill>
              </a:rPr>
              <a:t>This resource can also be provided directly to employees, managers, and senior leaders to expand individual knowledge on key DEI concepts. </a:t>
            </a:r>
          </a:p>
          <a:p>
            <a:pPr marL="214284" indent="-214284">
              <a:spcBef>
                <a:spcPts val="1350"/>
              </a:spcBef>
              <a:spcAft>
                <a:spcPts val="450"/>
              </a:spcAft>
              <a:buFont typeface="Arial" panose="020B0604020202020204" pitchFamily="34" charset="0"/>
              <a:buChar char="•"/>
              <a:defRPr/>
            </a:pPr>
            <a:r>
              <a:rPr lang="en-US" sz="1000" dirty="0">
                <a:solidFill>
                  <a:schemeClr val="bg1"/>
                </a:solidFill>
              </a:rPr>
              <a:t>Click on the index of letters located on the left side of each slide to navigate to terms beginning with the corresponding letter. </a:t>
            </a:r>
            <a:endParaRPr lang="en-CA" sz="1000" dirty="0">
              <a:solidFill>
                <a:schemeClr val="bg1"/>
              </a:solidFill>
            </a:endParaRPr>
          </a:p>
        </p:txBody>
      </p:sp>
      <p:sp>
        <p:nvSpPr>
          <p:cNvPr id="6" name="Rectangle 5">
            <a:extLst>
              <a:ext uri="{FF2B5EF4-FFF2-40B4-BE49-F238E27FC236}">
                <a16:creationId xmlns:a16="http://schemas.microsoft.com/office/drawing/2014/main" id="{F9DF4AA1-641A-4149-BD99-422B8B6F1057}"/>
              </a:ext>
            </a:extLst>
          </p:cNvPr>
          <p:cNvSpPr/>
          <p:nvPr/>
        </p:nvSpPr>
        <p:spPr>
          <a:xfrm>
            <a:off x="4131048" y="2008444"/>
            <a:ext cx="1980705" cy="830997"/>
          </a:xfrm>
          <a:prstGeom prst="rect">
            <a:avLst/>
          </a:prstGeom>
        </p:spPr>
        <p:txBody>
          <a:bodyPr wrap="square">
            <a:spAutoFit/>
          </a:bodyPr>
          <a:lstStyle/>
          <a:p>
            <a:pPr algn="ctr"/>
            <a:r>
              <a:rPr lang="en-US" sz="1200" b="1" dirty="0">
                <a:solidFill>
                  <a:schemeClr val="accent1"/>
                </a:solidFill>
              </a:rPr>
              <a:t>Inherent diversity: </a:t>
            </a:r>
            <a:r>
              <a:rPr lang="en-US" sz="1200" dirty="0"/>
              <a:t>Traits that are central to identity, e.g. race, gender, sexual orientation, or disability. </a:t>
            </a:r>
          </a:p>
        </p:txBody>
      </p:sp>
      <p:sp>
        <p:nvSpPr>
          <p:cNvPr id="7" name="Rectangle 6">
            <a:extLst>
              <a:ext uri="{FF2B5EF4-FFF2-40B4-BE49-F238E27FC236}">
                <a16:creationId xmlns:a16="http://schemas.microsoft.com/office/drawing/2014/main" id="{491C7C2B-99C2-4010-B100-8D66F94A4B1F}"/>
              </a:ext>
            </a:extLst>
          </p:cNvPr>
          <p:cNvSpPr/>
          <p:nvPr/>
        </p:nvSpPr>
        <p:spPr>
          <a:xfrm>
            <a:off x="6336875" y="1996182"/>
            <a:ext cx="1812375" cy="1200329"/>
          </a:xfrm>
          <a:prstGeom prst="rect">
            <a:avLst/>
          </a:prstGeom>
        </p:spPr>
        <p:txBody>
          <a:bodyPr wrap="square">
            <a:spAutoFit/>
          </a:bodyPr>
          <a:lstStyle/>
          <a:p>
            <a:pPr algn="ctr"/>
            <a:r>
              <a:rPr lang="en-US" sz="1200" b="1" dirty="0">
                <a:solidFill>
                  <a:schemeClr val="accent1"/>
                </a:solidFill>
              </a:rPr>
              <a:t>Acquired diversity: </a:t>
            </a:r>
            <a:r>
              <a:rPr lang="en-US" sz="1200" dirty="0"/>
              <a:t>Traits that are acquired through experience, e.g. diversity of thought, cross-cultural communication skills, language, or social skills.  </a:t>
            </a:r>
            <a:endParaRPr lang="en-CA" sz="1200" dirty="0"/>
          </a:p>
        </p:txBody>
      </p:sp>
      <p:sp>
        <p:nvSpPr>
          <p:cNvPr id="8" name="Rectangle 7">
            <a:extLst>
              <a:ext uri="{FF2B5EF4-FFF2-40B4-BE49-F238E27FC236}">
                <a16:creationId xmlns:a16="http://schemas.microsoft.com/office/drawing/2014/main" id="{9179CA12-A4FC-4AD8-B5B8-D1125FF0A71B}"/>
              </a:ext>
            </a:extLst>
          </p:cNvPr>
          <p:cNvSpPr/>
          <p:nvPr/>
        </p:nvSpPr>
        <p:spPr>
          <a:xfrm>
            <a:off x="3966367" y="1480021"/>
            <a:ext cx="4057122" cy="253916"/>
          </a:xfrm>
          <a:prstGeom prst="rect">
            <a:avLst/>
          </a:prstGeom>
        </p:spPr>
        <p:txBody>
          <a:bodyPr wrap="square">
            <a:spAutoFit/>
          </a:bodyPr>
          <a:lstStyle/>
          <a:p>
            <a:pPr algn="ctr"/>
            <a:r>
              <a:rPr lang="en-US" sz="1050" dirty="0">
                <a:latin typeface="+mj-lt"/>
              </a:rPr>
              <a:t>These traits can be understood in </a:t>
            </a:r>
            <a:r>
              <a:rPr lang="en-US" sz="1050" b="1" dirty="0">
                <a:latin typeface="+mj-lt"/>
              </a:rPr>
              <a:t>two general ways: </a:t>
            </a:r>
            <a:endParaRPr lang="en-CA" sz="1050" dirty="0">
              <a:latin typeface="+mj-lt"/>
            </a:endParaRPr>
          </a:p>
        </p:txBody>
      </p:sp>
      <p:sp>
        <p:nvSpPr>
          <p:cNvPr id="10" name="Rectangle 9">
            <a:extLst>
              <a:ext uri="{FF2B5EF4-FFF2-40B4-BE49-F238E27FC236}">
                <a16:creationId xmlns:a16="http://schemas.microsoft.com/office/drawing/2014/main" id="{67DDC54B-01B8-4235-AB3A-88508EE45764}"/>
              </a:ext>
            </a:extLst>
          </p:cNvPr>
          <p:cNvSpPr/>
          <p:nvPr/>
        </p:nvSpPr>
        <p:spPr>
          <a:xfrm>
            <a:off x="4572000" y="759882"/>
            <a:ext cx="2944489" cy="530915"/>
          </a:xfrm>
          <a:prstGeom prst="rect">
            <a:avLst/>
          </a:prstGeom>
        </p:spPr>
        <p:txBody>
          <a:bodyPr wrap="square">
            <a:spAutoFit/>
          </a:bodyPr>
          <a:lstStyle/>
          <a:p>
            <a:pPr algn="ctr"/>
            <a:r>
              <a:rPr lang="en-US" sz="1500" b="1" dirty="0">
                <a:latin typeface="+mj-lt"/>
              </a:rPr>
              <a:t>Diversity</a:t>
            </a:r>
            <a:r>
              <a:rPr lang="en-US" sz="1350" dirty="0">
                <a:latin typeface="+mj-lt"/>
              </a:rPr>
              <a:t> refers to the </a:t>
            </a:r>
            <a:r>
              <a:rPr lang="en-US" sz="1350" b="1" dirty="0">
                <a:latin typeface="+mj-lt"/>
              </a:rPr>
              <a:t>unique traits that individuals possess.</a:t>
            </a:r>
            <a:r>
              <a:rPr lang="en-US" sz="1350" dirty="0">
                <a:latin typeface="+mj-lt"/>
              </a:rPr>
              <a:t> </a:t>
            </a:r>
            <a:endParaRPr lang="en-US" sz="1350" b="1" dirty="0">
              <a:latin typeface="+mj-lt"/>
            </a:endParaRPr>
          </a:p>
        </p:txBody>
      </p:sp>
      <p:sp>
        <p:nvSpPr>
          <p:cNvPr id="11" name="Arrow: Down 10">
            <a:extLst>
              <a:ext uri="{FF2B5EF4-FFF2-40B4-BE49-F238E27FC236}">
                <a16:creationId xmlns:a16="http://schemas.microsoft.com/office/drawing/2014/main" id="{B4AA4D74-2A20-444C-86F3-4919FA3F5D41}"/>
              </a:ext>
            </a:extLst>
          </p:cNvPr>
          <p:cNvSpPr/>
          <p:nvPr/>
        </p:nvSpPr>
        <p:spPr>
          <a:xfrm>
            <a:off x="5028545" y="1746296"/>
            <a:ext cx="185713" cy="178570"/>
          </a:xfrm>
          <a:prstGeom prst="down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350" dirty="0">
              <a:solidFill>
                <a:schemeClr val="accent1">
                  <a:lumMod val="20000"/>
                  <a:lumOff val="80000"/>
                </a:schemeClr>
              </a:solidFill>
            </a:endParaRPr>
          </a:p>
        </p:txBody>
      </p:sp>
      <p:sp>
        <p:nvSpPr>
          <p:cNvPr id="12" name="Arrow: Down 11">
            <a:extLst>
              <a:ext uri="{FF2B5EF4-FFF2-40B4-BE49-F238E27FC236}">
                <a16:creationId xmlns:a16="http://schemas.microsoft.com/office/drawing/2014/main" id="{58E833AA-83B8-49DB-B884-FF57FFE59A0F}"/>
              </a:ext>
            </a:extLst>
          </p:cNvPr>
          <p:cNvSpPr/>
          <p:nvPr/>
        </p:nvSpPr>
        <p:spPr>
          <a:xfrm>
            <a:off x="6808300" y="1746296"/>
            <a:ext cx="185713" cy="178570"/>
          </a:xfrm>
          <a:prstGeom prst="down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350" dirty="0">
              <a:solidFill>
                <a:schemeClr val="accent1">
                  <a:lumMod val="20000"/>
                  <a:lumOff val="80000"/>
                </a:schemeClr>
              </a:solidFill>
            </a:endParaRPr>
          </a:p>
        </p:txBody>
      </p:sp>
      <p:sp>
        <p:nvSpPr>
          <p:cNvPr id="13" name="Rectangle: Rounded Corners 12">
            <a:extLst>
              <a:ext uri="{FF2B5EF4-FFF2-40B4-BE49-F238E27FC236}">
                <a16:creationId xmlns:a16="http://schemas.microsoft.com/office/drawing/2014/main" id="{ADA30E5B-1F48-4498-AD60-715B3B0197C7}"/>
              </a:ext>
            </a:extLst>
          </p:cNvPr>
          <p:cNvSpPr/>
          <p:nvPr/>
        </p:nvSpPr>
        <p:spPr>
          <a:xfrm>
            <a:off x="3774563" y="3301600"/>
            <a:ext cx="4440731" cy="1130931"/>
          </a:xfrm>
          <a:prstGeom prst="roundRect">
            <a:avLst/>
          </a:prstGeom>
          <a:solidFill>
            <a:schemeClr val="bg1">
              <a:lumMod val="95000"/>
              <a:alpha val="5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350" dirty="0"/>
          </a:p>
        </p:txBody>
      </p:sp>
      <p:sp>
        <p:nvSpPr>
          <p:cNvPr id="14" name="Rectangle 13">
            <a:extLst>
              <a:ext uri="{FF2B5EF4-FFF2-40B4-BE49-F238E27FC236}">
                <a16:creationId xmlns:a16="http://schemas.microsoft.com/office/drawing/2014/main" id="{31990C74-6880-424C-A0A9-3C6C3A967569}"/>
              </a:ext>
            </a:extLst>
          </p:cNvPr>
          <p:cNvSpPr/>
          <p:nvPr/>
        </p:nvSpPr>
        <p:spPr>
          <a:xfrm>
            <a:off x="4027721" y="3380373"/>
            <a:ext cx="3934414" cy="946413"/>
          </a:xfrm>
          <a:prstGeom prst="rect">
            <a:avLst/>
          </a:prstGeom>
        </p:spPr>
        <p:txBody>
          <a:bodyPr wrap="square">
            <a:spAutoFit/>
          </a:bodyPr>
          <a:lstStyle/>
          <a:p>
            <a:pPr algn="ctr"/>
            <a:r>
              <a:rPr lang="en-US" sz="1500" b="1" dirty="0">
                <a:solidFill>
                  <a:srgbClr val="FFC000"/>
                </a:solidFill>
                <a:latin typeface="+mj-lt"/>
              </a:rPr>
              <a:t>Inclusion</a:t>
            </a:r>
            <a:r>
              <a:rPr lang="en-US" sz="1350" dirty="0">
                <a:solidFill>
                  <a:srgbClr val="FFC000"/>
                </a:solidFill>
                <a:latin typeface="+mj-lt"/>
              </a:rPr>
              <a:t> </a:t>
            </a:r>
            <a:r>
              <a:rPr lang="en-US" sz="1350" dirty="0">
                <a:solidFill>
                  <a:srgbClr val="494A4A"/>
                </a:solidFill>
                <a:latin typeface="+mj-lt"/>
              </a:rPr>
              <a:t>is a state in which all employees feel a sense of belonging, valued for their differences and empowered to participate and contribute freely. </a:t>
            </a:r>
          </a:p>
          <a:p>
            <a:pPr algn="ctr"/>
            <a:endParaRPr lang="en-US" sz="1350" b="1" dirty="0">
              <a:solidFill>
                <a:schemeClr val="accent1"/>
              </a:solidFill>
              <a:latin typeface="+mj-lt"/>
            </a:endParaRPr>
          </a:p>
        </p:txBody>
      </p:sp>
    </p:spTree>
    <p:extLst>
      <p:ext uri="{BB962C8B-B14F-4D97-AF65-F5344CB8AC3E}">
        <p14:creationId xmlns:p14="http://schemas.microsoft.com/office/powerpoint/2010/main" val="679947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a:extLst>
              <a:ext uri="{FF2B5EF4-FFF2-40B4-BE49-F238E27FC236}">
                <a16:creationId xmlns:a16="http://schemas.microsoft.com/office/drawing/2014/main" id="{C8F324DA-A09D-4759-85D8-6F4EB4309EA8}"/>
              </a:ext>
            </a:extLst>
          </p:cNvPr>
          <p:cNvGrpSpPr/>
          <p:nvPr/>
        </p:nvGrpSpPr>
        <p:grpSpPr>
          <a:xfrm>
            <a:off x="1316121" y="2212186"/>
            <a:ext cx="3488047" cy="2443503"/>
            <a:chOff x="1625576" y="653304"/>
            <a:chExt cx="4651335" cy="3258429"/>
          </a:xfrm>
        </p:grpSpPr>
        <p:grpSp>
          <p:nvGrpSpPr>
            <p:cNvPr id="19" name="Group 18">
              <a:extLst>
                <a:ext uri="{FF2B5EF4-FFF2-40B4-BE49-F238E27FC236}">
                  <a16:creationId xmlns:a16="http://schemas.microsoft.com/office/drawing/2014/main" id="{9813329B-4990-45C6-A6C1-1DCACCD565C9}"/>
                </a:ext>
              </a:extLst>
            </p:cNvPr>
            <p:cNvGrpSpPr/>
            <p:nvPr/>
          </p:nvGrpSpPr>
          <p:grpSpPr>
            <a:xfrm>
              <a:off x="1625576" y="653304"/>
              <a:ext cx="4651335" cy="3258429"/>
              <a:chOff x="901828" y="1295868"/>
              <a:chExt cx="4651335" cy="3258429"/>
            </a:xfrm>
          </p:grpSpPr>
          <p:sp>
            <p:nvSpPr>
              <p:cNvPr id="21" name="TextBox 20">
                <a:extLst>
                  <a:ext uri="{FF2B5EF4-FFF2-40B4-BE49-F238E27FC236}">
                    <a16:creationId xmlns:a16="http://schemas.microsoft.com/office/drawing/2014/main" id="{6D62349D-8879-4607-8505-761F8593E3A9}"/>
                  </a:ext>
                </a:extLst>
              </p:cNvPr>
              <p:cNvSpPr txBox="1"/>
              <p:nvPr/>
            </p:nvSpPr>
            <p:spPr>
              <a:xfrm>
                <a:off x="901829" y="1883133"/>
                <a:ext cx="4651334" cy="2671164"/>
              </a:xfrm>
              <a:prstGeom prst="rect">
                <a:avLst/>
              </a:prstGeom>
              <a:noFill/>
            </p:spPr>
            <p:txBody>
              <a:bodyPr wrap="square" lIns="0" tIns="0" rIns="0" bIns="0" rtlCol="0">
                <a:spAutoFit/>
              </a:bodyPr>
              <a:lstStyle/>
              <a:p>
                <a:pPr defTabSz="685709">
                  <a:defRPr/>
                </a:pPr>
                <a:r>
                  <a:rPr lang="en-US" sz="1050" dirty="0"/>
                  <a:t>Anti-racism is the practice of opposing racism by challenging values, structures, systems, and behaviors that further perpetuate systemic racism and aims to change the status quo. It is an active process that deconstructs power imbalances between racialized and white people. What does anti-racism practice look like?</a:t>
                </a:r>
              </a:p>
              <a:p>
                <a:pPr defTabSz="685709">
                  <a:defRPr/>
                </a:pPr>
                <a:endParaRPr lang="en-US" sz="1050" dirty="0"/>
              </a:p>
              <a:p>
                <a:pPr marL="337489" lvl="1" indent="-129583" defTabSz="685709">
                  <a:spcAft>
                    <a:spcPts val="450"/>
                  </a:spcAft>
                  <a:buFont typeface="Arial" panose="020B0604020202020204" pitchFamily="34" charset="0"/>
                  <a:buChar char="•"/>
                  <a:defRPr/>
                </a:pPr>
                <a:r>
                  <a:rPr lang="en-US" sz="1050" dirty="0">
                    <a:solidFill>
                      <a:schemeClr val="dk1"/>
                    </a:solidFill>
                    <a:ea typeface="Roboto Condensed Light"/>
                    <a:cs typeface="Arial"/>
                  </a:rPr>
                  <a:t>Being conscious of the lived experiences of racialized people.</a:t>
                </a:r>
              </a:p>
              <a:p>
                <a:pPr marL="337489" lvl="1" indent="-129583" defTabSz="685709">
                  <a:spcAft>
                    <a:spcPts val="450"/>
                  </a:spcAft>
                  <a:buFont typeface="Arial" panose="020B0604020202020204" pitchFamily="34" charset="0"/>
                  <a:buChar char="•"/>
                  <a:defRPr/>
                </a:pPr>
                <a:r>
                  <a:rPr lang="en-US" sz="1050" dirty="0">
                    <a:solidFill>
                      <a:schemeClr val="dk1"/>
                    </a:solidFill>
                    <a:ea typeface="Roboto Condensed Light"/>
                    <a:cs typeface="Arial"/>
                  </a:rPr>
                  <a:t>Actively confronting and changing existing barriers faced by racialized people (i.e. barriers to employment, resources, policies, and procedures within institutions). </a:t>
                </a:r>
              </a:p>
            </p:txBody>
          </p:sp>
          <p:sp>
            <p:nvSpPr>
              <p:cNvPr id="22" name="TextBox 21">
                <a:extLst>
                  <a:ext uri="{FF2B5EF4-FFF2-40B4-BE49-F238E27FC236}">
                    <a16:creationId xmlns:a16="http://schemas.microsoft.com/office/drawing/2014/main" id="{A1537689-990B-4AE2-B57E-D75267E3545C}"/>
                  </a:ext>
                </a:extLst>
              </p:cNvPr>
              <p:cNvSpPr txBox="1"/>
              <p:nvPr/>
            </p:nvSpPr>
            <p:spPr>
              <a:xfrm>
                <a:off x="901828" y="1295868"/>
                <a:ext cx="1519857" cy="307816"/>
              </a:xfrm>
              <a:prstGeom prst="rect">
                <a:avLst/>
              </a:prstGeom>
              <a:noFill/>
            </p:spPr>
            <p:txBody>
              <a:bodyPr wrap="square" lIns="0" tIns="0" rIns="0" bIns="0" rtlCol="0" anchor="ctr" anchorCtr="0">
                <a:spAutoFit/>
              </a:bodyPr>
              <a:lstStyle/>
              <a:p>
                <a:r>
                  <a:rPr lang="en-US" sz="1500" b="1" dirty="0">
                    <a:solidFill>
                      <a:schemeClr val="accent1">
                        <a:lumMod val="40000"/>
                        <a:lumOff val="60000"/>
                      </a:schemeClr>
                    </a:solidFill>
                  </a:rPr>
                  <a:t>Anti-racism</a:t>
                </a:r>
              </a:p>
            </p:txBody>
          </p:sp>
        </p:grpSp>
        <p:sp>
          <p:nvSpPr>
            <p:cNvPr id="23" name="Rectangle 22">
              <a:extLst>
                <a:ext uri="{FF2B5EF4-FFF2-40B4-BE49-F238E27FC236}">
                  <a16:creationId xmlns:a16="http://schemas.microsoft.com/office/drawing/2014/main" id="{413B7CA5-99C0-4952-A2C1-5720DEAA3774}"/>
                </a:ext>
              </a:extLst>
            </p:cNvPr>
            <p:cNvSpPr/>
            <p:nvPr/>
          </p:nvSpPr>
          <p:spPr>
            <a:xfrm rot="16200000">
              <a:off x="1927073" y="723226"/>
              <a:ext cx="50472" cy="65346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1">
                    <a:lumMod val="40000"/>
                    <a:lumOff val="60000"/>
                  </a:schemeClr>
                </a:solidFill>
              </a:endParaRPr>
            </a:p>
          </p:txBody>
        </p:sp>
      </p:grpSp>
      <p:grpSp>
        <p:nvGrpSpPr>
          <p:cNvPr id="34" name="Group 33">
            <a:extLst>
              <a:ext uri="{FF2B5EF4-FFF2-40B4-BE49-F238E27FC236}">
                <a16:creationId xmlns:a16="http://schemas.microsoft.com/office/drawing/2014/main" id="{75147166-75D4-4175-94D9-93EDC2ACD60C}"/>
              </a:ext>
            </a:extLst>
          </p:cNvPr>
          <p:cNvGrpSpPr/>
          <p:nvPr/>
        </p:nvGrpSpPr>
        <p:grpSpPr>
          <a:xfrm>
            <a:off x="5371416" y="392064"/>
            <a:ext cx="3181920" cy="3914090"/>
            <a:chOff x="1625576" y="653304"/>
            <a:chExt cx="4243112" cy="5219466"/>
          </a:xfrm>
        </p:grpSpPr>
        <p:grpSp>
          <p:nvGrpSpPr>
            <p:cNvPr id="35" name="Group 34">
              <a:extLst>
                <a:ext uri="{FF2B5EF4-FFF2-40B4-BE49-F238E27FC236}">
                  <a16:creationId xmlns:a16="http://schemas.microsoft.com/office/drawing/2014/main" id="{FE911B02-AFED-48A2-BE0B-EA504D447AEC}"/>
                </a:ext>
              </a:extLst>
            </p:cNvPr>
            <p:cNvGrpSpPr/>
            <p:nvPr/>
          </p:nvGrpSpPr>
          <p:grpSpPr>
            <a:xfrm>
              <a:off x="1625576" y="653304"/>
              <a:ext cx="4243112" cy="5219466"/>
              <a:chOff x="901828" y="1295868"/>
              <a:chExt cx="4243112" cy="5219466"/>
            </a:xfrm>
          </p:grpSpPr>
          <p:sp>
            <p:nvSpPr>
              <p:cNvPr id="37" name="TextBox 36">
                <a:extLst>
                  <a:ext uri="{FF2B5EF4-FFF2-40B4-BE49-F238E27FC236}">
                    <a16:creationId xmlns:a16="http://schemas.microsoft.com/office/drawing/2014/main" id="{7B068A00-F977-48E1-8754-BF731188675B}"/>
                  </a:ext>
                </a:extLst>
              </p:cNvPr>
              <p:cNvSpPr txBox="1"/>
              <p:nvPr/>
            </p:nvSpPr>
            <p:spPr>
              <a:xfrm>
                <a:off x="901829" y="1863884"/>
                <a:ext cx="4243111" cy="4651450"/>
              </a:xfrm>
              <a:prstGeom prst="rect">
                <a:avLst/>
              </a:prstGeom>
              <a:noFill/>
            </p:spPr>
            <p:txBody>
              <a:bodyPr wrap="square" lIns="0" tIns="0" rIns="0" bIns="0" rtlCol="0">
                <a:spAutoFit/>
              </a:bodyPr>
              <a:lstStyle/>
              <a:p>
                <a:pPr defTabSz="685709">
                  <a:defRPr/>
                </a:pPr>
                <a:r>
                  <a:rPr lang="en-US" sz="1050" dirty="0">
                    <a:solidFill>
                      <a:schemeClr val="dk1"/>
                    </a:solidFill>
                  </a:rPr>
                  <a:t>An ally is someone, a group of people, or an organization that uses their/its inherent privilege and power to advocate for and support marginalized groups facing oppression. It embodies a continuous process of learning, re-learning, and unlearning. Allies are those who seek to listen and learn how they can support marginalized groups. They are willing to be uncomfortable and challenge their learned behaviors/isms that perpetuate discrimination. </a:t>
                </a:r>
                <a:r>
                  <a:rPr lang="en-CA" sz="1050" dirty="0">
                    <a:solidFill>
                      <a:schemeClr val="dk1"/>
                    </a:solidFill>
                  </a:rPr>
                  <a:t>How to be an ally?</a:t>
                </a:r>
              </a:p>
              <a:p>
                <a:pPr defTabSz="685709">
                  <a:defRPr/>
                </a:pPr>
                <a:endParaRPr lang="en-US" sz="1050" dirty="0">
                  <a:ea typeface="Roboto Condensed Light"/>
                  <a:cs typeface="Arial"/>
                </a:endParaRPr>
              </a:p>
              <a:p>
                <a:pPr defTabSz="685709">
                  <a:spcAft>
                    <a:spcPts val="450"/>
                  </a:spcAft>
                  <a:defRPr/>
                </a:pPr>
                <a:r>
                  <a:rPr lang="en-US" sz="1050" dirty="0">
                    <a:ea typeface="Roboto Condensed Light"/>
                    <a:cs typeface="Arial"/>
                  </a:rPr>
                  <a:t>Check your privilege and power by:</a:t>
                </a:r>
              </a:p>
              <a:p>
                <a:pPr marL="337489" lvl="1" indent="-129583" defTabSz="685709">
                  <a:spcAft>
                    <a:spcPts val="450"/>
                  </a:spcAft>
                  <a:buFont typeface="Arial" panose="020B0604020202020204" pitchFamily="34" charset="0"/>
                  <a:buChar char="•"/>
                  <a:defRPr/>
                </a:pPr>
                <a:r>
                  <a:rPr lang="en-US" sz="1050" dirty="0">
                    <a:solidFill>
                      <a:schemeClr val="dk1"/>
                    </a:solidFill>
                    <a:ea typeface="Roboto Condensed Light"/>
                    <a:cs typeface="Arial"/>
                  </a:rPr>
                  <a:t>Understanding how you contribute to oppressive systems by examining your implicit biases and prejudices. </a:t>
                </a:r>
              </a:p>
              <a:p>
                <a:pPr marL="337489" lvl="1" indent="-129583" defTabSz="685709">
                  <a:spcAft>
                    <a:spcPts val="450"/>
                  </a:spcAft>
                  <a:buFont typeface="Arial" panose="020B0604020202020204" pitchFamily="34" charset="0"/>
                  <a:buChar char="•"/>
                  <a:defRPr/>
                </a:pPr>
                <a:r>
                  <a:rPr lang="en-US" sz="1050" dirty="0">
                    <a:solidFill>
                      <a:schemeClr val="dk1"/>
                    </a:solidFill>
                    <a:ea typeface="Roboto Condensed Light"/>
                    <a:cs typeface="Arial"/>
                  </a:rPr>
                  <a:t>Using your power and privilege to lift marginalized groups.</a:t>
                </a:r>
              </a:p>
              <a:p>
                <a:pPr marL="337489" lvl="1" indent="-129583" defTabSz="685709">
                  <a:spcAft>
                    <a:spcPts val="450"/>
                  </a:spcAft>
                  <a:buFont typeface="Arial" panose="020B0604020202020204" pitchFamily="34" charset="0"/>
                  <a:buChar char="•"/>
                  <a:defRPr/>
                </a:pPr>
                <a:r>
                  <a:rPr lang="en-US" sz="1050" dirty="0">
                    <a:solidFill>
                      <a:schemeClr val="dk1"/>
                    </a:solidFill>
                    <a:ea typeface="Roboto Condensed Light"/>
                    <a:cs typeface="Arial"/>
                  </a:rPr>
                  <a:t>Listening and learning by accepting constructive criticism.</a:t>
                </a:r>
              </a:p>
              <a:p>
                <a:pPr marL="337489" lvl="1" indent="-129583" defTabSz="685709">
                  <a:spcAft>
                    <a:spcPts val="450"/>
                  </a:spcAft>
                  <a:buFont typeface="Arial" panose="020B0604020202020204" pitchFamily="34" charset="0"/>
                  <a:buChar char="•"/>
                  <a:defRPr/>
                </a:pPr>
                <a:r>
                  <a:rPr lang="en-US" sz="1050" dirty="0">
                    <a:solidFill>
                      <a:schemeClr val="dk1"/>
                    </a:solidFill>
                    <a:ea typeface="Roboto Condensed Light"/>
                    <a:cs typeface="Arial"/>
                  </a:rPr>
                  <a:t>Not speaking for marginalized groups. Learn how to listen to and amplify underrepresented voices.</a:t>
                </a:r>
              </a:p>
            </p:txBody>
          </p:sp>
          <p:sp>
            <p:nvSpPr>
              <p:cNvPr id="38" name="TextBox 37">
                <a:extLst>
                  <a:ext uri="{FF2B5EF4-FFF2-40B4-BE49-F238E27FC236}">
                    <a16:creationId xmlns:a16="http://schemas.microsoft.com/office/drawing/2014/main" id="{920EFD3E-CCB8-4CB9-A482-7BDBFBA2BB86}"/>
                  </a:ext>
                </a:extLst>
              </p:cNvPr>
              <p:cNvSpPr txBox="1"/>
              <p:nvPr/>
            </p:nvSpPr>
            <p:spPr>
              <a:xfrm>
                <a:off x="901828" y="1295868"/>
                <a:ext cx="1519856" cy="307816"/>
              </a:xfrm>
              <a:prstGeom prst="rect">
                <a:avLst/>
              </a:prstGeom>
              <a:noFill/>
            </p:spPr>
            <p:txBody>
              <a:bodyPr wrap="square" lIns="0" tIns="0" rIns="0" bIns="0" rtlCol="0" anchor="ctr" anchorCtr="0">
                <a:spAutoFit/>
              </a:bodyPr>
              <a:lstStyle/>
              <a:p>
                <a:r>
                  <a:rPr lang="en-US" sz="1500" b="1" dirty="0">
                    <a:solidFill>
                      <a:schemeClr val="accent1">
                        <a:lumMod val="40000"/>
                        <a:lumOff val="60000"/>
                      </a:schemeClr>
                    </a:solidFill>
                  </a:rPr>
                  <a:t>Allyship</a:t>
                </a:r>
              </a:p>
            </p:txBody>
          </p:sp>
        </p:grpSp>
        <p:sp>
          <p:nvSpPr>
            <p:cNvPr id="36" name="Rectangle 35">
              <a:extLst>
                <a:ext uri="{FF2B5EF4-FFF2-40B4-BE49-F238E27FC236}">
                  <a16:creationId xmlns:a16="http://schemas.microsoft.com/office/drawing/2014/main" id="{1B3EE3ED-6057-4B37-9155-2FED79BD98B7}"/>
                </a:ext>
              </a:extLst>
            </p:cNvPr>
            <p:cNvSpPr/>
            <p:nvPr/>
          </p:nvSpPr>
          <p:spPr>
            <a:xfrm rot="16200000">
              <a:off x="1927073" y="723226"/>
              <a:ext cx="50472" cy="65346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1">
                    <a:lumMod val="40000"/>
                    <a:lumOff val="60000"/>
                  </a:schemeClr>
                </a:solidFill>
              </a:endParaRPr>
            </a:p>
          </p:txBody>
        </p:sp>
      </p:grpSp>
      <p:grpSp>
        <p:nvGrpSpPr>
          <p:cNvPr id="39" name="Group 38">
            <a:extLst>
              <a:ext uri="{FF2B5EF4-FFF2-40B4-BE49-F238E27FC236}">
                <a16:creationId xmlns:a16="http://schemas.microsoft.com/office/drawing/2014/main" id="{BCBD2250-67D3-42CB-9B0D-63E761662810}"/>
              </a:ext>
            </a:extLst>
          </p:cNvPr>
          <p:cNvGrpSpPr/>
          <p:nvPr/>
        </p:nvGrpSpPr>
        <p:grpSpPr>
          <a:xfrm>
            <a:off x="1316121" y="431304"/>
            <a:ext cx="3488047" cy="1733053"/>
            <a:chOff x="1625576" y="653304"/>
            <a:chExt cx="4651335" cy="2311038"/>
          </a:xfrm>
        </p:grpSpPr>
        <p:grpSp>
          <p:nvGrpSpPr>
            <p:cNvPr id="40" name="Group 39">
              <a:extLst>
                <a:ext uri="{FF2B5EF4-FFF2-40B4-BE49-F238E27FC236}">
                  <a16:creationId xmlns:a16="http://schemas.microsoft.com/office/drawing/2014/main" id="{6E732C49-55C9-4D14-AF37-9AA08031981E}"/>
                </a:ext>
              </a:extLst>
            </p:cNvPr>
            <p:cNvGrpSpPr/>
            <p:nvPr/>
          </p:nvGrpSpPr>
          <p:grpSpPr>
            <a:xfrm>
              <a:off x="1625576" y="653304"/>
              <a:ext cx="4651335" cy="2311038"/>
              <a:chOff x="901828" y="1295868"/>
              <a:chExt cx="4651335" cy="2311038"/>
            </a:xfrm>
          </p:grpSpPr>
          <p:sp>
            <p:nvSpPr>
              <p:cNvPr id="42" name="TextBox 41">
                <a:extLst>
                  <a:ext uri="{FF2B5EF4-FFF2-40B4-BE49-F238E27FC236}">
                    <a16:creationId xmlns:a16="http://schemas.microsoft.com/office/drawing/2014/main" id="{AE538C72-4720-42F1-BC25-6E6897505102}"/>
                  </a:ext>
                </a:extLst>
              </p:cNvPr>
              <p:cNvSpPr txBox="1"/>
              <p:nvPr/>
            </p:nvSpPr>
            <p:spPr>
              <a:xfrm>
                <a:off x="901829" y="1883133"/>
                <a:ext cx="4651334" cy="1723773"/>
              </a:xfrm>
              <a:prstGeom prst="rect">
                <a:avLst/>
              </a:prstGeom>
              <a:noFill/>
            </p:spPr>
            <p:txBody>
              <a:bodyPr wrap="square" lIns="0" tIns="0" rIns="0" bIns="0" rtlCol="0">
                <a:spAutoFit/>
              </a:bodyPr>
              <a:lstStyle/>
              <a:p>
                <a:pPr defTabSz="685709">
                  <a:defRPr/>
                </a:pPr>
                <a:r>
                  <a:rPr lang="en-US" sz="1050" dirty="0">
                    <a:solidFill>
                      <a:schemeClr val="dk1"/>
                    </a:solidFill>
                  </a:rPr>
                  <a:t>Ableism is a discriminatory practice against people with disabilities and is manifested through cultural beliefs, attitudes, and assumptions that perceive them as inferior. Ableism is woven through social, economic, and political structures and perpetuates normalization of able-bodied discourse in such structures. Examples include non-accessible buildings and using discourse/terms like “climbing the corporate ladder” or “that’s crazy.”</a:t>
                </a:r>
                <a:r>
                  <a:rPr lang="en-CA" sz="1050" dirty="0">
                    <a:solidFill>
                      <a:schemeClr val="dk1"/>
                    </a:solidFill>
                  </a:rPr>
                  <a:t> </a:t>
                </a:r>
                <a:endParaRPr lang="en-US" sz="1050" dirty="0">
                  <a:solidFill>
                    <a:schemeClr val="dk1"/>
                  </a:solidFill>
                </a:endParaRPr>
              </a:p>
            </p:txBody>
          </p:sp>
          <p:sp>
            <p:nvSpPr>
              <p:cNvPr id="43" name="TextBox 42">
                <a:extLst>
                  <a:ext uri="{FF2B5EF4-FFF2-40B4-BE49-F238E27FC236}">
                    <a16:creationId xmlns:a16="http://schemas.microsoft.com/office/drawing/2014/main" id="{442C26DA-1DBF-4976-B148-FF51666D874B}"/>
                  </a:ext>
                </a:extLst>
              </p:cNvPr>
              <p:cNvSpPr txBox="1"/>
              <p:nvPr/>
            </p:nvSpPr>
            <p:spPr>
              <a:xfrm>
                <a:off x="901828" y="1295868"/>
                <a:ext cx="1519857" cy="307816"/>
              </a:xfrm>
              <a:prstGeom prst="rect">
                <a:avLst/>
              </a:prstGeom>
              <a:noFill/>
            </p:spPr>
            <p:txBody>
              <a:bodyPr wrap="square" lIns="0" tIns="0" rIns="0" bIns="0" rtlCol="0" anchor="ctr" anchorCtr="0">
                <a:spAutoFit/>
              </a:bodyPr>
              <a:lstStyle/>
              <a:p>
                <a:r>
                  <a:rPr lang="en-US" sz="1500" b="1" dirty="0">
                    <a:solidFill>
                      <a:schemeClr val="accent1">
                        <a:lumMod val="40000"/>
                        <a:lumOff val="60000"/>
                      </a:schemeClr>
                    </a:solidFill>
                  </a:rPr>
                  <a:t>Ableism</a:t>
                </a:r>
              </a:p>
            </p:txBody>
          </p:sp>
        </p:grpSp>
        <p:sp>
          <p:nvSpPr>
            <p:cNvPr id="41" name="Rectangle 40">
              <a:extLst>
                <a:ext uri="{FF2B5EF4-FFF2-40B4-BE49-F238E27FC236}">
                  <a16:creationId xmlns:a16="http://schemas.microsoft.com/office/drawing/2014/main" id="{4066A5B4-13F9-4AA0-8D28-675617D3E323}"/>
                </a:ext>
              </a:extLst>
            </p:cNvPr>
            <p:cNvSpPr/>
            <p:nvPr/>
          </p:nvSpPr>
          <p:spPr>
            <a:xfrm rot="16200000">
              <a:off x="1927073" y="703976"/>
              <a:ext cx="50472" cy="65346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1">
                    <a:lumMod val="40000"/>
                    <a:lumOff val="60000"/>
                  </a:schemeClr>
                </a:solidFill>
              </a:endParaRPr>
            </a:p>
          </p:txBody>
        </p:sp>
      </p:grpSp>
      <p:grpSp>
        <p:nvGrpSpPr>
          <p:cNvPr id="32" name="Group 31">
            <a:extLst>
              <a:ext uri="{FF2B5EF4-FFF2-40B4-BE49-F238E27FC236}">
                <a16:creationId xmlns:a16="http://schemas.microsoft.com/office/drawing/2014/main" id="{55935EBC-FB90-43E1-BEDD-8B163EC38164}"/>
              </a:ext>
            </a:extLst>
          </p:cNvPr>
          <p:cNvGrpSpPr/>
          <p:nvPr/>
        </p:nvGrpSpPr>
        <p:grpSpPr>
          <a:xfrm>
            <a:off x="0" y="-13687"/>
            <a:ext cx="505343" cy="4782546"/>
            <a:chOff x="0" y="2567"/>
            <a:chExt cx="673879" cy="6377558"/>
          </a:xfrm>
        </p:grpSpPr>
        <p:sp>
          <p:nvSpPr>
            <p:cNvPr id="33" name="Rectangle 32">
              <a:extLst>
                <a:ext uri="{FF2B5EF4-FFF2-40B4-BE49-F238E27FC236}">
                  <a16:creationId xmlns:a16="http://schemas.microsoft.com/office/drawing/2014/main" id="{57BB80C3-C1D8-44B4-8F36-2ADFE08C2363}"/>
                </a:ext>
              </a:extLst>
            </p:cNvPr>
            <p:cNvSpPr/>
            <p:nvPr/>
          </p:nvSpPr>
          <p:spPr>
            <a:xfrm>
              <a:off x="0" y="2568"/>
              <a:ext cx="142875" cy="6377557"/>
            </a:xfrm>
            <a:prstGeom prst="rect">
              <a:avLst/>
            </a:prstGeom>
            <a:gradFill>
              <a:gsLst>
                <a:gs pos="33000">
                  <a:schemeClr val="accent4">
                    <a:lumMod val="20000"/>
                    <a:lumOff val="80000"/>
                  </a:schemeClr>
                </a:gs>
                <a:gs pos="13000">
                  <a:schemeClr val="accent3">
                    <a:lumMod val="20000"/>
                    <a:lumOff val="80000"/>
                  </a:schemeClr>
                </a:gs>
                <a:gs pos="59000">
                  <a:schemeClr val="accent1">
                    <a:lumMod val="40000"/>
                    <a:lumOff val="60000"/>
                  </a:schemeClr>
                </a:gs>
                <a:gs pos="85000">
                  <a:schemeClr val="accent1">
                    <a:lumMod val="20000"/>
                    <a:lumOff val="8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en-CA" sz="900" dirty="0">
                <a:latin typeface="Roboto Condensed Light" panose="02000000000000000000" pitchFamily="2" charset="0"/>
                <a:ea typeface="Roboto Condensed Light" panose="02000000000000000000" pitchFamily="2" charset="0"/>
              </a:endParaRPr>
            </a:p>
          </p:txBody>
        </p:sp>
        <p:grpSp>
          <p:nvGrpSpPr>
            <p:cNvPr id="44" name="Group 43">
              <a:extLst>
                <a:ext uri="{FF2B5EF4-FFF2-40B4-BE49-F238E27FC236}">
                  <a16:creationId xmlns:a16="http://schemas.microsoft.com/office/drawing/2014/main" id="{0325C8F0-BD13-43CA-B1A5-ABF2B156A97F}"/>
                </a:ext>
              </a:extLst>
            </p:cNvPr>
            <p:cNvGrpSpPr/>
            <p:nvPr/>
          </p:nvGrpSpPr>
          <p:grpSpPr>
            <a:xfrm>
              <a:off x="151786" y="2567"/>
              <a:ext cx="522093" cy="6377558"/>
              <a:chOff x="151785" y="2567"/>
              <a:chExt cx="522149" cy="6377558"/>
            </a:xfrm>
          </p:grpSpPr>
          <p:sp>
            <p:nvSpPr>
              <p:cNvPr id="45" name="Rectangle 44">
                <a:extLst>
                  <a:ext uri="{FF2B5EF4-FFF2-40B4-BE49-F238E27FC236}">
                    <a16:creationId xmlns:a16="http://schemas.microsoft.com/office/drawing/2014/main" id="{BBF2AD47-E3D1-46E3-8863-9DF9A4901054}"/>
                  </a:ext>
                </a:extLst>
              </p:cNvPr>
              <p:cNvSpPr/>
              <p:nvPr/>
            </p:nvSpPr>
            <p:spPr>
              <a:xfrm>
                <a:off x="152299" y="2567"/>
                <a:ext cx="450628" cy="57215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3" action="ppaction://hlinksldjump"/>
                  </a:rPr>
                  <a:t>A</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46" name="Rectangle 45">
                <a:extLst>
                  <a:ext uri="{FF2B5EF4-FFF2-40B4-BE49-F238E27FC236}">
                    <a16:creationId xmlns:a16="http://schemas.microsoft.com/office/drawing/2014/main" id="{C6CBC513-5DF7-463B-A1E2-466C02466720}"/>
                  </a:ext>
                </a:extLst>
              </p:cNvPr>
              <p:cNvSpPr/>
              <p:nvPr/>
            </p:nvSpPr>
            <p:spPr>
              <a:xfrm>
                <a:off x="151785" y="578970"/>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4" action="ppaction://hlinksldjump"/>
                  </a:rPr>
                  <a:t>B</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47" name="Rectangle 46">
                <a:extLst>
                  <a:ext uri="{FF2B5EF4-FFF2-40B4-BE49-F238E27FC236}">
                    <a16:creationId xmlns:a16="http://schemas.microsoft.com/office/drawing/2014/main" id="{F306769B-FEB7-47DB-8A72-B8F5E3F5142B}"/>
                  </a:ext>
                </a:extLst>
              </p:cNvPr>
              <p:cNvSpPr/>
              <p:nvPr/>
            </p:nvSpPr>
            <p:spPr>
              <a:xfrm>
                <a:off x="151785" y="1163163"/>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5" action="ppaction://hlinksldjump"/>
                  </a:rPr>
                  <a:t>C</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48" name="Rectangle 47">
                <a:extLst>
                  <a:ext uri="{FF2B5EF4-FFF2-40B4-BE49-F238E27FC236}">
                    <a16:creationId xmlns:a16="http://schemas.microsoft.com/office/drawing/2014/main" id="{114DE74D-0734-42DB-B585-3B4D75913C80}"/>
                  </a:ext>
                </a:extLst>
              </p:cNvPr>
              <p:cNvSpPr/>
              <p:nvPr/>
            </p:nvSpPr>
            <p:spPr>
              <a:xfrm>
                <a:off x="151785" y="1744941"/>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6" action="ppaction://hlinksldjump"/>
                  </a:rPr>
                  <a:t>D-E</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49" name="Rectangle 48">
                <a:extLst>
                  <a:ext uri="{FF2B5EF4-FFF2-40B4-BE49-F238E27FC236}">
                    <a16:creationId xmlns:a16="http://schemas.microsoft.com/office/drawing/2014/main" id="{96C7B630-FF82-4509-9703-8E2E2EABC301}"/>
                  </a:ext>
                </a:extLst>
              </p:cNvPr>
              <p:cNvSpPr/>
              <p:nvPr/>
            </p:nvSpPr>
            <p:spPr>
              <a:xfrm>
                <a:off x="151785" y="3486706"/>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7" action="ppaction://hlinksldjump"/>
                  </a:rPr>
                  <a:t>I-L</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0" name="Rectangle 49">
                <a:extLst>
                  <a:ext uri="{FF2B5EF4-FFF2-40B4-BE49-F238E27FC236}">
                    <a16:creationId xmlns:a16="http://schemas.microsoft.com/office/drawing/2014/main" id="{DD1B389B-698D-485C-BF84-A45C66D27460}"/>
                  </a:ext>
                </a:extLst>
              </p:cNvPr>
              <p:cNvSpPr/>
              <p:nvPr/>
            </p:nvSpPr>
            <p:spPr>
              <a:xfrm>
                <a:off x="151785" y="2907536"/>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8" action="ppaction://hlinksldjump"/>
                  </a:rPr>
                  <a:t>F-H</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1" name="Rectangle 50">
                <a:extLst>
                  <a:ext uri="{FF2B5EF4-FFF2-40B4-BE49-F238E27FC236}">
                    <a16:creationId xmlns:a16="http://schemas.microsoft.com/office/drawing/2014/main" id="{654510BD-EEA0-4E61-ADD7-B73A21651830}"/>
                  </a:ext>
                </a:extLst>
              </p:cNvPr>
              <p:cNvSpPr/>
              <p:nvPr/>
            </p:nvSpPr>
            <p:spPr>
              <a:xfrm>
                <a:off x="151785" y="4064469"/>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9" action="ppaction://hlinksldjump"/>
                  </a:rPr>
                  <a:t>M-O</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2" name="Rectangle 51">
                <a:extLst>
                  <a:ext uri="{FF2B5EF4-FFF2-40B4-BE49-F238E27FC236}">
                    <a16:creationId xmlns:a16="http://schemas.microsoft.com/office/drawing/2014/main" id="{856AC3C6-CD53-45D7-A728-4A79C54621ED}"/>
                  </a:ext>
                </a:extLst>
              </p:cNvPr>
              <p:cNvSpPr/>
              <p:nvPr/>
            </p:nvSpPr>
            <p:spPr>
              <a:xfrm>
                <a:off x="151785" y="4651757"/>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10" action="ppaction://hlinksldjump"/>
                  </a:rPr>
                  <a:t>P</a:t>
                </a:r>
                <a:endParaRPr lang="en-CA" sz="900" b="1" dirty="0">
                  <a:solidFill>
                    <a:schemeClr val="bg1">
                      <a:lumMod val="65000"/>
                    </a:schemeClr>
                  </a:solidFill>
                  <a:latin typeface="Roboto Condensed Light" panose="02000000000000000000" pitchFamily="2" charset="0"/>
                  <a:ea typeface="Roboto Condensed Light" panose="02000000000000000000" pitchFamily="2" charset="0"/>
                </a:endParaRPr>
              </a:p>
            </p:txBody>
          </p:sp>
          <p:sp>
            <p:nvSpPr>
              <p:cNvPr id="53" name="Rectangle 52">
                <a:extLst>
                  <a:ext uri="{FF2B5EF4-FFF2-40B4-BE49-F238E27FC236}">
                    <a16:creationId xmlns:a16="http://schemas.microsoft.com/office/drawing/2014/main" id="{EA060B4F-7F5D-4AB0-AE0A-E59113A8597B}"/>
                  </a:ext>
                </a:extLst>
              </p:cNvPr>
              <p:cNvSpPr/>
              <p:nvPr/>
            </p:nvSpPr>
            <p:spPr>
              <a:xfrm>
                <a:off x="151785" y="5230209"/>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bg1"/>
                    </a:solidFill>
                    <a:latin typeface="Roboto Condensed Light" panose="02000000000000000000" pitchFamily="2" charset="0"/>
                    <a:ea typeface="Roboto Condensed Light" panose="02000000000000000000" pitchFamily="2" charset="0"/>
                    <a:hlinkClick r:id="rId11" action="ppaction://hlinksldjump"/>
                  </a:rPr>
                  <a:t>Q-S</a:t>
                </a:r>
                <a:endParaRPr lang="en-CA" sz="900" b="1" dirty="0">
                  <a:solidFill>
                    <a:schemeClr val="bg1"/>
                  </a:solidFill>
                  <a:latin typeface="Roboto Condensed Light" panose="02000000000000000000" pitchFamily="2" charset="0"/>
                  <a:ea typeface="Roboto Condensed Light" panose="02000000000000000000" pitchFamily="2" charset="0"/>
                </a:endParaRPr>
              </a:p>
            </p:txBody>
          </p:sp>
          <p:sp>
            <p:nvSpPr>
              <p:cNvPr id="61" name="Rectangle 60">
                <a:extLst>
                  <a:ext uri="{FF2B5EF4-FFF2-40B4-BE49-F238E27FC236}">
                    <a16:creationId xmlns:a16="http://schemas.microsoft.com/office/drawing/2014/main" id="{8165EB5F-97CF-48B7-808A-D92175F60DA9}"/>
                  </a:ext>
                </a:extLst>
              </p:cNvPr>
              <p:cNvSpPr/>
              <p:nvPr/>
            </p:nvSpPr>
            <p:spPr>
              <a:xfrm>
                <a:off x="222792" y="2324111"/>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12" action="ppaction://hlinksldjump"/>
                  </a:rPr>
                  <a:t>E</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62" name="Rectangle 61">
                <a:extLst>
                  <a:ext uri="{FF2B5EF4-FFF2-40B4-BE49-F238E27FC236}">
                    <a16:creationId xmlns:a16="http://schemas.microsoft.com/office/drawing/2014/main" id="{C099B318-9439-4A42-9DFE-B7083CCE4BBB}"/>
                  </a:ext>
                </a:extLst>
              </p:cNvPr>
              <p:cNvSpPr/>
              <p:nvPr/>
            </p:nvSpPr>
            <p:spPr>
              <a:xfrm>
                <a:off x="151785" y="5807972"/>
                <a:ext cx="451142" cy="57215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rPr>
                  <a:t>T-Z</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grpSp>
      </p:grpSp>
    </p:spTree>
    <p:extLst>
      <p:ext uri="{BB962C8B-B14F-4D97-AF65-F5344CB8AC3E}">
        <p14:creationId xmlns:p14="http://schemas.microsoft.com/office/powerpoint/2010/main" val="2117637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75147166-75D4-4175-94D9-93EDC2ACD60C}"/>
              </a:ext>
            </a:extLst>
          </p:cNvPr>
          <p:cNvGrpSpPr/>
          <p:nvPr/>
        </p:nvGrpSpPr>
        <p:grpSpPr>
          <a:xfrm>
            <a:off x="5323353" y="2651979"/>
            <a:ext cx="3309419" cy="763555"/>
            <a:chOff x="1625576" y="653304"/>
            <a:chExt cx="4413133" cy="1018206"/>
          </a:xfrm>
        </p:grpSpPr>
        <p:grpSp>
          <p:nvGrpSpPr>
            <p:cNvPr id="35" name="Group 34">
              <a:extLst>
                <a:ext uri="{FF2B5EF4-FFF2-40B4-BE49-F238E27FC236}">
                  <a16:creationId xmlns:a16="http://schemas.microsoft.com/office/drawing/2014/main" id="{FE911B02-AFED-48A2-BE0B-EA504D447AEC}"/>
                </a:ext>
              </a:extLst>
            </p:cNvPr>
            <p:cNvGrpSpPr/>
            <p:nvPr/>
          </p:nvGrpSpPr>
          <p:grpSpPr>
            <a:xfrm>
              <a:off x="1625576" y="653304"/>
              <a:ext cx="4413133" cy="1018206"/>
              <a:chOff x="901828" y="1295868"/>
              <a:chExt cx="4413133" cy="1018206"/>
            </a:xfrm>
          </p:grpSpPr>
          <p:sp>
            <p:nvSpPr>
              <p:cNvPr id="37" name="TextBox 36">
                <a:extLst>
                  <a:ext uri="{FF2B5EF4-FFF2-40B4-BE49-F238E27FC236}">
                    <a16:creationId xmlns:a16="http://schemas.microsoft.com/office/drawing/2014/main" id="{7B068A00-F977-48E1-8754-BF731188675B}"/>
                  </a:ext>
                </a:extLst>
              </p:cNvPr>
              <p:cNvSpPr txBox="1"/>
              <p:nvPr/>
            </p:nvSpPr>
            <p:spPr>
              <a:xfrm>
                <a:off x="901828" y="1883132"/>
                <a:ext cx="4413133" cy="430942"/>
              </a:xfrm>
              <a:prstGeom prst="rect">
                <a:avLst/>
              </a:prstGeom>
              <a:noFill/>
            </p:spPr>
            <p:txBody>
              <a:bodyPr wrap="square" lIns="0" tIns="0" rIns="0" bIns="0" rtlCol="0">
                <a:spAutoFit/>
              </a:bodyPr>
              <a:lstStyle/>
              <a:p>
                <a:pPr defTabSz="685709">
                  <a:defRPr/>
                </a:pPr>
                <a:r>
                  <a:rPr lang="en-US" sz="1050" dirty="0"/>
                  <a:t>Belonging is the feeling of being accepted for your authentic self. </a:t>
                </a:r>
                <a:endParaRPr lang="en-CA" sz="1050" dirty="0"/>
              </a:p>
            </p:txBody>
          </p:sp>
          <p:sp>
            <p:nvSpPr>
              <p:cNvPr id="38" name="TextBox 37">
                <a:extLst>
                  <a:ext uri="{FF2B5EF4-FFF2-40B4-BE49-F238E27FC236}">
                    <a16:creationId xmlns:a16="http://schemas.microsoft.com/office/drawing/2014/main" id="{920EFD3E-CCB8-4CB9-A482-7BDBFBA2BB86}"/>
                  </a:ext>
                </a:extLst>
              </p:cNvPr>
              <p:cNvSpPr txBox="1"/>
              <p:nvPr/>
            </p:nvSpPr>
            <p:spPr>
              <a:xfrm>
                <a:off x="901828" y="1295868"/>
                <a:ext cx="1519856" cy="307816"/>
              </a:xfrm>
              <a:prstGeom prst="rect">
                <a:avLst/>
              </a:prstGeom>
              <a:noFill/>
            </p:spPr>
            <p:txBody>
              <a:bodyPr wrap="square" lIns="0" tIns="0" rIns="0" bIns="0" rtlCol="0" anchor="ctr" anchorCtr="0">
                <a:spAutoFit/>
              </a:bodyPr>
              <a:lstStyle/>
              <a:p>
                <a:r>
                  <a:rPr lang="en-US" sz="1500" b="1" dirty="0">
                    <a:solidFill>
                      <a:schemeClr val="accent5">
                        <a:lumMod val="40000"/>
                        <a:lumOff val="60000"/>
                      </a:schemeClr>
                    </a:solidFill>
                  </a:rPr>
                  <a:t>Belonging</a:t>
                </a:r>
              </a:p>
            </p:txBody>
          </p:sp>
        </p:grpSp>
        <p:sp>
          <p:nvSpPr>
            <p:cNvPr id="36" name="Rectangle 35">
              <a:extLst>
                <a:ext uri="{FF2B5EF4-FFF2-40B4-BE49-F238E27FC236}">
                  <a16:creationId xmlns:a16="http://schemas.microsoft.com/office/drawing/2014/main" id="{1B3EE3ED-6057-4B37-9155-2FED79BD98B7}"/>
                </a:ext>
              </a:extLst>
            </p:cNvPr>
            <p:cNvSpPr/>
            <p:nvPr/>
          </p:nvSpPr>
          <p:spPr>
            <a:xfrm rot="16200000">
              <a:off x="1927073" y="723226"/>
              <a:ext cx="50472" cy="65346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5">
                    <a:lumMod val="40000"/>
                    <a:lumOff val="60000"/>
                  </a:schemeClr>
                </a:solidFill>
              </a:endParaRPr>
            </a:p>
          </p:txBody>
        </p:sp>
      </p:grpSp>
      <p:grpSp>
        <p:nvGrpSpPr>
          <p:cNvPr id="18" name="Group 17">
            <a:extLst>
              <a:ext uri="{FF2B5EF4-FFF2-40B4-BE49-F238E27FC236}">
                <a16:creationId xmlns:a16="http://schemas.microsoft.com/office/drawing/2014/main" id="{90EAD4C3-C8B5-4611-90C9-F3C4A0EB994F}"/>
              </a:ext>
            </a:extLst>
          </p:cNvPr>
          <p:cNvGrpSpPr/>
          <p:nvPr/>
        </p:nvGrpSpPr>
        <p:grpSpPr>
          <a:xfrm>
            <a:off x="5323353" y="412672"/>
            <a:ext cx="2968495" cy="2217801"/>
            <a:chOff x="1625576" y="653304"/>
            <a:chExt cx="3958509" cy="2957454"/>
          </a:xfrm>
        </p:grpSpPr>
        <p:grpSp>
          <p:nvGrpSpPr>
            <p:cNvPr id="20" name="Group 19">
              <a:extLst>
                <a:ext uri="{FF2B5EF4-FFF2-40B4-BE49-F238E27FC236}">
                  <a16:creationId xmlns:a16="http://schemas.microsoft.com/office/drawing/2014/main" id="{FE76015C-6E5B-4C7F-9E24-406D55D56939}"/>
                </a:ext>
              </a:extLst>
            </p:cNvPr>
            <p:cNvGrpSpPr/>
            <p:nvPr/>
          </p:nvGrpSpPr>
          <p:grpSpPr>
            <a:xfrm>
              <a:off x="1625576" y="653304"/>
              <a:ext cx="3958509" cy="2957454"/>
              <a:chOff x="901828" y="1295868"/>
              <a:chExt cx="3958509" cy="2957454"/>
            </a:xfrm>
          </p:grpSpPr>
          <p:sp>
            <p:nvSpPr>
              <p:cNvPr id="25" name="TextBox 24">
                <a:extLst>
                  <a:ext uri="{FF2B5EF4-FFF2-40B4-BE49-F238E27FC236}">
                    <a16:creationId xmlns:a16="http://schemas.microsoft.com/office/drawing/2014/main" id="{873B14B7-837C-46E4-9021-8CDAD38729A2}"/>
                  </a:ext>
                </a:extLst>
              </p:cNvPr>
              <p:cNvSpPr txBox="1"/>
              <p:nvPr/>
            </p:nvSpPr>
            <p:spPr>
              <a:xfrm>
                <a:off x="901828" y="1883133"/>
                <a:ext cx="3958509" cy="2370189"/>
              </a:xfrm>
              <a:prstGeom prst="rect">
                <a:avLst/>
              </a:prstGeom>
              <a:noFill/>
            </p:spPr>
            <p:txBody>
              <a:bodyPr wrap="square" lIns="0" tIns="0" rIns="0" bIns="0" rtlCol="0">
                <a:spAutoFit/>
              </a:bodyPr>
              <a:lstStyle/>
              <a:p>
                <a:pPr defTabSz="685709">
                  <a:defRPr/>
                </a:pPr>
                <a:r>
                  <a:rPr lang="en-US" sz="1050" dirty="0"/>
                  <a:t>BIPOC is an acronym for Black, Indigenous, and People of Color. While POC is an umbrella term, referring to non-white individuals who face discrimination in a dominantly white culture, BIPOC recognizes and emphasizes the unique struggles of Black and Indigenous people (i.e. anti-Black and anti-Indigenous racism). It acknowledges that injustice is experienced differently and at different levels by Black and Indigenous people. </a:t>
                </a:r>
              </a:p>
              <a:p>
                <a:pPr defTabSz="685709">
                  <a:defRPr/>
                </a:pPr>
                <a:endParaRPr lang="en-US" sz="1050" dirty="0"/>
              </a:p>
              <a:p>
                <a:pPr defTabSz="685709">
                  <a:defRPr/>
                </a:pPr>
                <a:r>
                  <a:rPr lang="en-US" sz="1050" dirty="0"/>
                  <a:t>See </a:t>
                </a:r>
                <a:r>
                  <a:rPr lang="en-US" sz="1050" dirty="0">
                    <a:hlinkClick r:id="rId3" action="ppaction://hlinksldjump"/>
                  </a:rPr>
                  <a:t>POC</a:t>
                </a:r>
                <a:r>
                  <a:rPr lang="en-US" sz="1050" dirty="0"/>
                  <a:t>. </a:t>
                </a:r>
                <a:endParaRPr lang="en-CA" sz="1050" dirty="0"/>
              </a:p>
            </p:txBody>
          </p:sp>
          <p:sp>
            <p:nvSpPr>
              <p:cNvPr id="26" name="TextBox 25">
                <a:extLst>
                  <a:ext uri="{FF2B5EF4-FFF2-40B4-BE49-F238E27FC236}">
                    <a16:creationId xmlns:a16="http://schemas.microsoft.com/office/drawing/2014/main" id="{D231B40E-3658-4A0C-AAE3-F32E0E87EDFB}"/>
                  </a:ext>
                </a:extLst>
              </p:cNvPr>
              <p:cNvSpPr txBox="1"/>
              <p:nvPr/>
            </p:nvSpPr>
            <p:spPr>
              <a:xfrm>
                <a:off x="901828" y="1295868"/>
                <a:ext cx="1519857" cy="307816"/>
              </a:xfrm>
              <a:prstGeom prst="rect">
                <a:avLst/>
              </a:prstGeom>
              <a:noFill/>
            </p:spPr>
            <p:txBody>
              <a:bodyPr wrap="square" lIns="0" tIns="0" rIns="0" bIns="0" rtlCol="0" anchor="ctr" anchorCtr="0">
                <a:spAutoFit/>
              </a:bodyPr>
              <a:lstStyle/>
              <a:p>
                <a:r>
                  <a:rPr lang="en-US" sz="1500" b="1" dirty="0">
                    <a:solidFill>
                      <a:schemeClr val="accent5">
                        <a:lumMod val="40000"/>
                        <a:lumOff val="60000"/>
                      </a:schemeClr>
                    </a:solidFill>
                  </a:rPr>
                  <a:t>BIPOC</a:t>
                </a:r>
              </a:p>
            </p:txBody>
          </p:sp>
        </p:grpSp>
        <p:sp>
          <p:nvSpPr>
            <p:cNvPr id="24" name="Rectangle 23">
              <a:extLst>
                <a:ext uri="{FF2B5EF4-FFF2-40B4-BE49-F238E27FC236}">
                  <a16:creationId xmlns:a16="http://schemas.microsoft.com/office/drawing/2014/main" id="{FDBFB206-A57B-4CB5-94D2-1E2F4678575B}"/>
                </a:ext>
              </a:extLst>
            </p:cNvPr>
            <p:cNvSpPr/>
            <p:nvPr/>
          </p:nvSpPr>
          <p:spPr>
            <a:xfrm rot="16200000">
              <a:off x="1927073" y="723226"/>
              <a:ext cx="50472" cy="65346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5">
                    <a:lumMod val="40000"/>
                    <a:lumOff val="60000"/>
                  </a:schemeClr>
                </a:solidFill>
              </a:endParaRPr>
            </a:p>
          </p:txBody>
        </p:sp>
      </p:grpSp>
      <p:grpSp>
        <p:nvGrpSpPr>
          <p:cNvPr id="28" name="Group 27">
            <a:extLst>
              <a:ext uri="{FF2B5EF4-FFF2-40B4-BE49-F238E27FC236}">
                <a16:creationId xmlns:a16="http://schemas.microsoft.com/office/drawing/2014/main" id="{53CB483E-6A4B-4436-98AC-D6DC10647DFB}"/>
              </a:ext>
            </a:extLst>
          </p:cNvPr>
          <p:cNvGrpSpPr/>
          <p:nvPr/>
        </p:nvGrpSpPr>
        <p:grpSpPr>
          <a:xfrm>
            <a:off x="1333353" y="412672"/>
            <a:ext cx="3447007" cy="3847914"/>
            <a:chOff x="1625576" y="653304"/>
            <a:chExt cx="4596608" cy="5131220"/>
          </a:xfrm>
        </p:grpSpPr>
        <p:grpSp>
          <p:nvGrpSpPr>
            <p:cNvPr id="29" name="Group 28">
              <a:extLst>
                <a:ext uri="{FF2B5EF4-FFF2-40B4-BE49-F238E27FC236}">
                  <a16:creationId xmlns:a16="http://schemas.microsoft.com/office/drawing/2014/main" id="{0E60B3A2-5B14-4614-928F-7024B7BBBB0F}"/>
                </a:ext>
              </a:extLst>
            </p:cNvPr>
            <p:cNvGrpSpPr/>
            <p:nvPr/>
          </p:nvGrpSpPr>
          <p:grpSpPr>
            <a:xfrm>
              <a:off x="1625576" y="653304"/>
              <a:ext cx="4596608" cy="5131220"/>
              <a:chOff x="901828" y="1295868"/>
              <a:chExt cx="4596608" cy="5131220"/>
            </a:xfrm>
          </p:grpSpPr>
          <p:sp>
            <p:nvSpPr>
              <p:cNvPr id="31" name="TextBox 30">
                <a:extLst>
                  <a:ext uri="{FF2B5EF4-FFF2-40B4-BE49-F238E27FC236}">
                    <a16:creationId xmlns:a16="http://schemas.microsoft.com/office/drawing/2014/main" id="{F3F3BC6B-D833-4B20-91BF-C3CEBC0A08F7}"/>
                  </a:ext>
                </a:extLst>
              </p:cNvPr>
              <p:cNvSpPr txBox="1"/>
              <p:nvPr/>
            </p:nvSpPr>
            <p:spPr>
              <a:xfrm>
                <a:off x="901829" y="1902183"/>
                <a:ext cx="4596607" cy="4524905"/>
              </a:xfrm>
              <a:prstGeom prst="rect">
                <a:avLst/>
              </a:prstGeom>
              <a:noFill/>
            </p:spPr>
            <p:txBody>
              <a:bodyPr wrap="square" lIns="0" tIns="0" rIns="0" bIns="0" rtlCol="0">
                <a:spAutoFit/>
              </a:bodyPr>
              <a:lstStyle/>
              <a:p>
                <a:r>
                  <a:rPr lang="en-US" sz="1050" dirty="0"/>
                  <a:t>Biases are mindsets, beliefs, and prejudices that are inherently held about specific groups of people, often with no justification. While biases can be both negative and positive, people from marginalized groups have historically been subject to negative biases that impact them gravely. Two common types of biases are unconscious (also known as implicit) and conscious (explicit). </a:t>
                </a:r>
              </a:p>
              <a:p>
                <a:endParaRPr lang="en-US" sz="1050" dirty="0"/>
              </a:p>
              <a:p>
                <a:r>
                  <a:rPr lang="en-US" sz="1050" dirty="0"/>
                  <a:t>Unconscious biases are thoughts and beliefs resulting from socially constructed stereotypes about certain marginalized groups. These biases operate subconsciously, and individuals may be unaware they even have them. For example, </a:t>
                </a:r>
                <a:r>
                  <a:rPr lang="en-CA" sz="1050" dirty="0"/>
                  <a:t>when you think of a CEO, you may automatically think of a white male. </a:t>
                </a:r>
                <a:endParaRPr lang="en-US" sz="1050" dirty="0"/>
              </a:p>
              <a:p>
                <a:endParaRPr lang="en-US" sz="1050" dirty="0"/>
              </a:p>
              <a:p>
                <a:r>
                  <a:rPr lang="en-US" sz="1050" dirty="0"/>
                  <a:t>Conscious biases are directly expressed beliefs or attributes that demean and mistreat individuals or other negative behaviors. For example, </a:t>
                </a:r>
                <a:r>
                  <a:rPr lang="en-CA" sz="1050" dirty="0"/>
                  <a:t>not promoting women because of gender role preconceptions. </a:t>
                </a:r>
              </a:p>
              <a:p>
                <a:endParaRPr lang="en-CA" sz="1050" dirty="0"/>
              </a:p>
              <a:p>
                <a:r>
                  <a:rPr lang="en-US" sz="1050" dirty="0"/>
                  <a:t>See McLean &amp; Company’s </a:t>
                </a:r>
                <a:r>
                  <a:rPr lang="en-US" sz="1050" i="1" dirty="0">
                    <a:hlinkClick r:id="rId4"/>
                  </a:rPr>
                  <a:t>Biases &amp; Heuristics Catalog</a:t>
                </a:r>
                <a:r>
                  <a:rPr lang="en-US" sz="1050" i="1" dirty="0"/>
                  <a:t>.</a:t>
                </a:r>
                <a:endParaRPr lang="en-CA" sz="1050" i="1" dirty="0"/>
              </a:p>
              <a:p>
                <a:endParaRPr lang="en-US" sz="1050" dirty="0"/>
              </a:p>
            </p:txBody>
          </p:sp>
          <p:sp>
            <p:nvSpPr>
              <p:cNvPr id="32" name="TextBox 31">
                <a:extLst>
                  <a:ext uri="{FF2B5EF4-FFF2-40B4-BE49-F238E27FC236}">
                    <a16:creationId xmlns:a16="http://schemas.microsoft.com/office/drawing/2014/main" id="{38CFF4E0-2D7D-4818-A1CC-06E54A8BCF43}"/>
                  </a:ext>
                </a:extLst>
              </p:cNvPr>
              <p:cNvSpPr txBox="1"/>
              <p:nvPr/>
            </p:nvSpPr>
            <p:spPr>
              <a:xfrm>
                <a:off x="901828" y="1295868"/>
                <a:ext cx="1519857" cy="307816"/>
              </a:xfrm>
              <a:prstGeom prst="rect">
                <a:avLst/>
              </a:prstGeom>
              <a:noFill/>
            </p:spPr>
            <p:txBody>
              <a:bodyPr wrap="square" lIns="0" tIns="0" rIns="0" bIns="0" rtlCol="0" anchor="ctr" anchorCtr="0">
                <a:spAutoFit/>
              </a:bodyPr>
              <a:lstStyle/>
              <a:p>
                <a:r>
                  <a:rPr lang="en-US" sz="1500" b="1" dirty="0">
                    <a:solidFill>
                      <a:schemeClr val="accent5">
                        <a:lumMod val="40000"/>
                        <a:lumOff val="60000"/>
                      </a:schemeClr>
                    </a:solidFill>
                  </a:rPr>
                  <a:t>Biases</a:t>
                </a:r>
              </a:p>
            </p:txBody>
          </p:sp>
        </p:grpSp>
        <p:sp>
          <p:nvSpPr>
            <p:cNvPr id="30" name="Rectangle 29">
              <a:extLst>
                <a:ext uri="{FF2B5EF4-FFF2-40B4-BE49-F238E27FC236}">
                  <a16:creationId xmlns:a16="http://schemas.microsoft.com/office/drawing/2014/main" id="{78D7D15F-AD51-4F23-B056-474B26201F5A}"/>
                </a:ext>
              </a:extLst>
            </p:cNvPr>
            <p:cNvSpPr/>
            <p:nvPr/>
          </p:nvSpPr>
          <p:spPr>
            <a:xfrm rot="16200000">
              <a:off x="1927073" y="723226"/>
              <a:ext cx="50472" cy="65346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5">
                    <a:lumMod val="40000"/>
                    <a:lumOff val="60000"/>
                  </a:schemeClr>
                </a:solidFill>
              </a:endParaRPr>
            </a:p>
          </p:txBody>
        </p:sp>
      </p:grpSp>
      <p:grpSp>
        <p:nvGrpSpPr>
          <p:cNvPr id="52" name="Group 51">
            <a:extLst>
              <a:ext uri="{FF2B5EF4-FFF2-40B4-BE49-F238E27FC236}">
                <a16:creationId xmlns:a16="http://schemas.microsoft.com/office/drawing/2014/main" id="{99A61FC1-B765-424E-835A-8C545F3D2B2F}"/>
              </a:ext>
            </a:extLst>
          </p:cNvPr>
          <p:cNvGrpSpPr/>
          <p:nvPr/>
        </p:nvGrpSpPr>
        <p:grpSpPr>
          <a:xfrm>
            <a:off x="0" y="2260"/>
            <a:ext cx="488013" cy="4782546"/>
            <a:chOff x="0" y="2567"/>
            <a:chExt cx="650769" cy="6377558"/>
          </a:xfrm>
        </p:grpSpPr>
        <p:sp>
          <p:nvSpPr>
            <p:cNvPr id="53" name="Rectangle 52">
              <a:extLst>
                <a:ext uri="{FF2B5EF4-FFF2-40B4-BE49-F238E27FC236}">
                  <a16:creationId xmlns:a16="http://schemas.microsoft.com/office/drawing/2014/main" id="{150BADD0-8441-46A3-AC96-CDB6EE7F61BA}"/>
                </a:ext>
              </a:extLst>
            </p:cNvPr>
            <p:cNvSpPr/>
            <p:nvPr/>
          </p:nvSpPr>
          <p:spPr>
            <a:xfrm>
              <a:off x="0" y="2568"/>
              <a:ext cx="142875" cy="6377557"/>
            </a:xfrm>
            <a:prstGeom prst="rect">
              <a:avLst/>
            </a:prstGeom>
            <a:gradFill>
              <a:gsLst>
                <a:gs pos="33000">
                  <a:schemeClr val="accent4">
                    <a:lumMod val="20000"/>
                    <a:lumOff val="80000"/>
                  </a:schemeClr>
                </a:gs>
                <a:gs pos="13000">
                  <a:schemeClr val="accent3">
                    <a:lumMod val="20000"/>
                    <a:lumOff val="80000"/>
                  </a:schemeClr>
                </a:gs>
                <a:gs pos="59000">
                  <a:schemeClr val="accent1">
                    <a:lumMod val="40000"/>
                    <a:lumOff val="60000"/>
                  </a:schemeClr>
                </a:gs>
                <a:gs pos="85000">
                  <a:schemeClr val="accent1">
                    <a:lumMod val="20000"/>
                    <a:lumOff val="8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en-CA" sz="900" dirty="0">
                <a:latin typeface="Roboto Condensed Light" panose="02000000000000000000" pitchFamily="2" charset="0"/>
                <a:ea typeface="Roboto Condensed Light" panose="02000000000000000000" pitchFamily="2" charset="0"/>
              </a:endParaRPr>
            </a:p>
          </p:txBody>
        </p:sp>
        <p:grpSp>
          <p:nvGrpSpPr>
            <p:cNvPr id="54" name="Group 53">
              <a:extLst>
                <a:ext uri="{FF2B5EF4-FFF2-40B4-BE49-F238E27FC236}">
                  <a16:creationId xmlns:a16="http://schemas.microsoft.com/office/drawing/2014/main" id="{01ED945B-BAA0-461B-A8DD-8C0121F61839}"/>
                </a:ext>
              </a:extLst>
            </p:cNvPr>
            <p:cNvGrpSpPr/>
            <p:nvPr/>
          </p:nvGrpSpPr>
          <p:grpSpPr>
            <a:xfrm>
              <a:off x="151786" y="2567"/>
              <a:ext cx="498983" cy="6377558"/>
              <a:chOff x="151785" y="2567"/>
              <a:chExt cx="499036" cy="6377558"/>
            </a:xfrm>
          </p:grpSpPr>
          <p:sp>
            <p:nvSpPr>
              <p:cNvPr id="55" name="Rectangle 54">
                <a:extLst>
                  <a:ext uri="{FF2B5EF4-FFF2-40B4-BE49-F238E27FC236}">
                    <a16:creationId xmlns:a16="http://schemas.microsoft.com/office/drawing/2014/main" id="{D2AC02F9-0919-42AE-8A63-34B61CD53EE3}"/>
                  </a:ext>
                </a:extLst>
              </p:cNvPr>
              <p:cNvSpPr/>
              <p:nvPr/>
            </p:nvSpPr>
            <p:spPr>
              <a:xfrm>
                <a:off x="152299" y="2567"/>
                <a:ext cx="450628"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5" action="ppaction://hlinksldjump"/>
                  </a:rPr>
                  <a:t>A</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6" name="Rectangle 55">
                <a:extLst>
                  <a:ext uri="{FF2B5EF4-FFF2-40B4-BE49-F238E27FC236}">
                    <a16:creationId xmlns:a16="http://schemas.microsoft.com/office/drawing/2014/main" id="{3F5A51F9-B072-40F3-AA17-ED8786A0D38B}"/>
                  </a:ext>
                </a:extLst>
              </p:cNvPr>
              <p:cNvSpPr/>
              <p:nvPr/>
            </p:nvSpPr>
            <p:spPr>
              <a:xfrm>
                <a:off x="151785" y="578970"/>
                <a:ext cx="451142" cy="572153"/>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6" action="ppaction://hlinksldjump"/>
                  </a:rPr>
                  <a:t>B</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7" name="Rectangle 56">
                <a:extLst>
                  <a:ext uri="{FF2B5EF4-FFF2-40B4-BE49-F238E27FC236}">
                    <a16:creationId xmlns:a16="http://schemas.microsoft.com/office/drawing/2014/main" id="{0DE0268D-8163-4ABC-BEE6-A8E9A0ED2C78}"/>
                  </a:ext>
                </a:extLst>
              </p:cNvPr>
              <p:cNvSpPr/>
              <p:nvPr/>
            </p:nvSpPr>
            <p:spPr>
              <a:xfrm>
                <a:off x="151785" y="1163163"/>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7" action="ppaction://hlinksldjump"/>
                  </a:rPr>
                  <a:t>C</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8" name="Rectangle 57">
                <a:extLst>
                  <a:ext uri="{FF2B5EF4-FFF2-40B4-BE49-F238E27FC236}">
                    <a16:creationId xmlns:a16="http://schemas.microsoft.com/office/drawing/2014/main" id="{2E566012-B4D1-44F0-9D62-C87CD11600B5}"/>
                  </a:ext>
                </a:extLst>
              </p:cNvPr>
              <p:cNvSpPr/>
              <p:nvPr/>
            </p:nvSpPr>
            <p:spPr>
              <a:xfrm>
                <a:off x="151785" y="1744941"/>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8" action="ppaction://hlinksldjump"/>
                  </a:rPr>
                  <a:t>D-E</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9" name="Rectangle 58">
                <a:extLst>
                  <a:ext uri="{FF2B5EF4-FFF2-40B4-BE49-F238E27FC236}">
                    <a16:creationId xmlns:a16="http://schemas.microsoft.com/office/drawing/2014/main" id="{37BA05EB-D2B7-4C7C-9B03-B5E3CB4181E4}"/>
                  </a:ext>
                </a:extLst>
              </p:cNvPr>
              <p:cNvSpPr/>
              <p:nvPr/>
            </p:nvSpPr>
            <p:spPr>
              <a:xfrm>
                <a:off x="151785" y="3486706"/>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9" action="ppaction://hlinksldjump"/>
                  </a:rPr>
                  <a:t>I-L</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60" name="Rectangle 59">
                <a:extLst>
                  <a:ext uri="{FF2B5EF4-FFF2-40B4-BE49-F238E27FC236}">
                    <a16:creationId xmlns:a16="http://schemas.microsoft.com/office/drawing/2014/main" id="{C3F735E2-461E-431D-8C70-A8D5B3331D9F}"/>
                  </a:ext>
                </a:extLst>
              </p:cNvPr>
              <p:cNvSpPr/>
              <p:nvPr/>
            </p:nvSpPr>
            <p:spPr>
              <a:xfrm>
                <a:off x="151785" y="2963832"/>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10" action="ppaction://hlinksldjump"/>
                  </a:rPr>
                  <a:t>F-H</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61" name="Rectangle 60">
                <a:extLst>
                  <a:ext uri="{FF2B5EF4-FFF2-40B4-BE49-F238E27FC236}">
                    <a16:creationId xmlns:a16="http://schemas.microsoft.com/office/drawing/2014/main" id="{FB4F615F-F266-4C63-8553-DD0BA96CA2E7}"/>
                  </a:ext>
                </a:extLst>
              </p:cNvPr>
              <p:cNvSpPr/>
              <p:nvPr/>
            </p:nvSpPr>
            <p:spPr>
              <a:xfrm>
                <a:off x="199679" y="4254830"/>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11" action="ppaction://hlinksldjump"/>
                  </a:rPr>
                  <a:t>M-O</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62" name="Rectangle 61">
                <a:extLst>
                  <a:ext uri="{FF2B5EF4-FFF2-40B4-BE49-F238E27FC236}">
                    <a16:creationId xmlns:a16="http://schemas.microsoft.com/office/drawing/2014/main" id="{DE9118BA-B554-4FE4-A227-D154ABA9C5C2}"/>
                  </a:ext>
                </a:extLst>
              </p:cNvPr>
              <p:cNvSpPr/>
              <p:nvPr/>
            </p:nvSpPr>
            <p:spPr>
              <a:xfrm>
                <a:off x="151785" y="4651757"/>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3" action="ppaction://hlinksldjump"/>
                  </a:rPr>
                  <a:t>P</a:t>
                </a:r>
                <a:endParaRPr lang="en-CA" sz="900" b="1" dirty="0">
                  <a:solidFill>
                    <a:schemeClr val="bg1">
                      <a:lumMod val="65000"/>
                    </a:schemeClr>
                  </a:solidFill>
                  <a:latin typeface="Roboto Condensed Light" panose="02000000000000000000" pitchFamily="2" charset="0"/>
                  <a:ea typeface="Roboto Condensed Light" panose="02000000000000000000" pitchFamily="2" charset="0"/>
                </a:endParaRPr>
              </a:p>
            </p:txBody>
          </p:sp>
          <p:sp>
            <p:nvSpPr>
              <p:cNvPr id="63" name="Rectangle 62">
                <a:extLst>
                  <a:ext uri="{FF2B5EF4-FFF2-40B4-BE49-F238E27FC236}">
                    <a16:creationId xmlns:a16="http://schemas.microsoft.com/office/drawing/2014/main" id="{FCC4A4FC-7C09-4AA4-B71D-1FA195612593}"/>
                  </a:ext>
                </a:extLst>
              </p:cNvPr>
              <p:cNvSpPr/>
              <p:nvPr/>
            </p:nvSpPr>
            <p:spPr>
              <a:xfrm>
                <a:off x="151785" y="5230209"/>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bg1"/>
                    </a:solidFill>
                    <a:latin typeface="Roboto Condensed Light" panose="02000000000000000000" pitchFamily="2" charset="0"/>
                    <a:ea typeface="Roboto Condensed Light" panose="02000000000000000000" pitchFamily="2" charset="0"/>
                    <a:hlinkClick r:id="rId12" action="ppaction://hlinksldjump"/>
                  </a:rPr>
                  <a:t>Q-S</a:t>
                </a:r>
                <a:endParaRPr lang="en-CA" sz="900" b="1" dirty="0">
                  <a:solidFill>
                    <a:schemeClr val="bg1"/>
                  </a:solidFill>
                  <a:latin typeface="Roboto Condensed Light" panose="02000000000000000000" pitchFamily="2" charset="0"/>
                  <a:ea typeface="Roboto Condensed Light" panose="02000000000000000000" pitchFamily="2" charset="0"/>
                </a:endParaRPr>
              </a:p>
            </p:txBody>
          </p:sp>
          <p:sp>
            <p:nvSpPr>
              <p:cNvPr id="64" name="Rectangle 63">
                <a:extLst>
                  <a:ext uri="{FF2B5EF4-FFF2-40B4-BE49-F238E27FC236}">
                    <a16:creationId xmlns:a16="http://schemas.microsoft.com/office/drawing/2014/main" id="{BD1C8ED5-3BA8-4945-8521-560D79288437}"/>
                  </a:ext>
                </a:extLst>
              </p:cNvPr>
              <p:cNvSpPr/>
              <p:nvPr/>
            </p:nvSpPr>
            <p:spPr>
              <a:xfrm>
                <a:off x="151785" y="2322704"/>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13" action="ppaction://hlinksldjump"/>
                  </a:rPr>
                  <a:t>E</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65" name="Rectangle 64">
                <a:extLst>
                  <a:ext uri="{FF2B5EF4-FFF2-40B4-BE49-F238E27FC236}">
                    <a16:creationId xmlns:a16="http://schemas.microsoft.com/office/drawing/2014/main" id="{CD29EBA1-5543-40D7-BB5C-FA470E5F4618}"/>
                  </a:ext>
                </a:extLst>
              </p:cNvPr>
              <p:cNvSpPr/>
              <p:nvPr/>
            </p:nvSpPr>
            <p:spPr>
              <a:xfrm>
                <a:off x="151785" y="5807972"/>
                <a:ext cx="451142" cy="57215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rPr>
                  <a:t>T-Z</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grpSp>
      </p:grpSp>
    </p:spTree>
    <p:extLst>
      <p:ext uri="{BB962C8B-B14F-4D97-AF65-F5344CB8AC3E}">
        <p14:creationId xmlns:p14="http://schemas.microsoft.com/office/powerpoint/2010/main" val="1241255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90EAD4C3-C8B5-4611-90C9-F3C4A0EB994F}"/>
              </a:ext>
            </a:extLst>
          </p:cNvPr>
          <p:cNvGrpSpPr/>
          <p:nvPr/>
        </p:nvGrpSpPr>
        <p:grpSpPr>
          <a:xfrm>
            <a:off x="1310958" y="391070"/>
            <a:ext cx="3233304" cy="1733053"/>
            <a:chOff x="1625576" y="653304"/>
            <a:chExt cx="4311633" cy="2311038"/>
          </a:xfrm>
        </p:grpSpPr>
        <p:grpSp>
          <p:nvGrpSpPr>
            <p:cNvPr id="20" name="Group 19">
              <a:extLst>
                <a:ext uri="{FF2B5EF4-FFF2-40B4-BE49-F238E27FC236}">
                  <a16:creationId xmlns:a16="http://schemas.microsoft.com/office/drawing/2014/main" id="{FE76015C-6E5B-4C7F-9E24-406D55D56939}"/>
                </a:ext>
              </a:extLst>
            </p:cNvPr>
            <p:cNvGrpSpPr/>
            <p:nvPr/>
          </p:nvGrpSpPr>
          <p:grpSpPr>
            <a:xfrm>
              <a:off x="1625576" y="653304"/>
              <a:ext cx="4311633" cy="2311038"/>
              <a:chOff x="901828" y="1295868"/>
              <a:chExt cx="4311633" cy="2311038"/>
            </a:xfrm>
          </p:grpSpPr>
          <p:sp>
            <p:nvSpPr>
              <p:cNvPr id="25" name="TextBox 24">
                <a:extLst>
                  <a:ext uri="{FF2B5EF4-FFF2-40B4-BE49-F238E27FC236}">
                    <a16:creationId xmlns:a16="http://schemas.microsoft.com/office/drawing/2014/main" id="{873B14B7-837C-46E4-9021-8CDAD38729A2}"/>
                  </a:ext>
                </a:extLst>
              </p:cNvPr>
              <p:cNvSpPr txBox="1"/>
              <p:nvPr/>
            </p:nvSpPr>
            <p:spPr>
              <a:xfrm>
                <a:off x="901828" y="1883133"/>
                <a:ext cx="4311633" cy="1723773"/>
              </a:xfrm>
              <a:prstGeom prst="rect">
                <a:avLst/>
              </a:prstGeom>
              <a:noFill/>
            </p:spPr>
            <p:txBody>
              <a:bodyPr wrap="square" lIns="0" tIns="0" rIns="0" bIns="0" rtlCol="0">
                <a:spAutoFit/>
              </a:bodyPr>
              <a:lstStyle/>
              <a:p>
                <a:pPr defTabSz="685709">
                  <a:defRPr/>
                </a:pPr>
                <a:r>
                  <a:rPr lang="en-US" sz="1050" dirty="0"/>
                  <a:t>Culture refers to the collective shared aspects and traditions that certain groups identify with. These may include language, food, geography, history, or ethnic origin. It is often a way of life and a rooted part of individuals’ identities. </a:t>
                </a:r>
                <a:endParaRPr lang="en-CA" sz="1050" dirty="0"/>
              </a:p>
              <a:p>
                <a:pPr defTabSz="685709">
                  <a:defRPr/>
                </a:pPr>
                <a:endParaRPr lang="en-US" sz="1050" dirty="0"/>
              </a:p>
              <a:p>
                <a:pPr defTabSz="685709">
                  <a:defRPr/>
                </a:pPr>
                <a:r>
                  <a:rPr lang="en-US" sz="1050" dirty="0"/>
                  <a:t>Please note, this is different from organizational culture, which is the pattern of behaviors within organizations.</a:t>
                </a:r>
                <a:endParaRPr lang="en-CA" sz="1050" dirty="0"/>
              </a:p>
            </p:txBody>
          </p:sp>
          <p:sp>
            <p:nvSpPr>
              <p:cNvPr id="26" name="TextBox 25">
                <a:extLst>
                  <a:ext uri="{FF2B5EF4-FFF2-40B4-BE49-F238E27FC236}">
                    <a16:creationId xmlns:a16="http://schemas.microsoft.com/office/drawing/2014/main" id="{D231B40E-3658-4A0C-AAE3-F32E0E87EDFB}"/>
                  </a:ext>
                </a:extLst>
              </p:cNvPr>
              <p:cNvSpPr txBox="1"/>
              <p:nvPr/>
            </p:nvSpPr>
            <p:spPr>
              <a:xfrm>
                <a:off x="901828" y="1295868"/>
                <a:ext cx="3838782" cy="307816"/>
              </a:xfrm>
              <a:prstGeom prst="rect">
                <a:avLst/>
              </a:prstGeom>
              <a:noFill/>
            </p:spPr>
            <p:txBody>
              <a:bodyPr wrap="square" lIns="0" tIns="0" rIns="0" bIns="0" rtlCol="0" anchor="ctr" anchorCtr="0">
                <a:spAutoFit/>
              </a:bodyPr>
              <a:lstStyle/>
              <a:p>
                <a:r>
                  <a:rPr lang="en-US" sz="1500" b="1" dirty="0"/>
                  <a:t>Culture</a:t>
                </a:r>
              </a:p>
            </p:txBody>
          </p:sp>
        </p:grpSp>
        <p:sp>
          <p:nvSpPr>
            <p:cNvPr id="24" name="Rectangle 23">
              <a:extLst>
                <a:ext uri="{FF2B5EF4-FFF2-40B4-BE49-F238E27FC236}">
                  <a16:creationId xmlns:a16="http://schemas.microsoft.com/office/drawing/2014/main" id="{FDBFB206-A57B-4CB5-94D2-1E2F4678575B}"/>
                </a:ext>
              </a:extLst>
            </p:cNvPr>
            <p:cNvSpPr/>
            <p:nvPr/>
          </p:nvSpPr>
          <p:spPr>
            <a:xfrm rot="16200000">
              <a:off x="1921825" y="717978"/>
              <a:ext cx="60967" cy="653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tx1"/>
                </a:solidFill>
                <a:highlight>
                  <a:srgbClr val="000000"/>
                </a:highlight>
              </a:endParaRPr>
            </a:p>
          </p:txBody>
        </p:sp>
      </p:grpSp>
      <p:grpSp>
        <p:nvGrpSpPr>
          <p:cNvPr id="28" name="Group 27">
            <a:extLst>
              <a:ext uri="{FF2B5EF4-FFF2-40B4-BE49-F238E27FC236}">
                <a16:creationId xmlns:a16="http://schemas.microsoft.com/office/drawing/2014/main" id="{53CB483E-6A4B-4436-98AC-D6DC10647DFB}"/>
              </a:ext>
            </a:extLst>
          </p:cNvPr>
          <p:cNvGrpSpPr/>
          <p:nvPr/>
        </p:nvGrpSpPr>
        <p:grpSpPr>
          <a:xfrm>
            <a:off x="5124013" y="431304"/>
            <a:ext cx="3400452" cy="3464296"/>
            <a:chOff x="1625576" y="653304"/>
            <a:chExt cx="4534526" cy="4619662"/>
          </a:xfrm>
        </p:grpSpPr>
        <p:grpSp>
          <p:nvGrpSpPr>
            <p:cNvPr id="29" name="Group 28">
              <a:extLst>
                <a:ext uri="{FF2B5EF4-FFF2-40B4-BE49-F238E27FC236}">
                  <a16:creationId xmlns:a16="http://schemas.microsoft.com/office/drawing/2014/main" id="{0E60B3A2-5B14-4614-928F-7024B7BBBB0F}"/>
                </a:ext>
              </a:extLst>
            </p:cNvPr>
            <p:cNvGrpSpPr/>
            <p:nvPr/>
          </p:nvGrpSpPr>
          <p:grpSpPr>
            <a:xfrm>
              <a:off x="1625576" y="653304"/>
              <a:ext cx="4534526" cy="4619662"/>
              <a:chOff x="901828" y="1295868"/>
              <a:chExt cx="4534526" cy="4619662"/>
            </a:xfrm>
          </p:grpSpPr>
          <p:sp>
            <p:nvSpPr>
              <p:cNvPr id="31" name="TextBox 30">
                <a:extLst>
                  <a:ext uri="{FF2B5EF4-FFF2-40B4-BE49-F238E27FC236}">
                    <a16:creationId xmlns:a16="http://schemas.microsoft.com/office/drawing/2014/main" id="{F3F3BC6B-D833-4B20-91BF-C3CEBC0A08F7}"/>
                  </a:ext>
                </a:extLst>
              </p:cNvPr>
              <p:cNvSpPr txBox="1"/>
              <p:nvPr/>
            </p:nvSpPr>
            <p:spPr>
              <a:xfrm>
                <a:off x="901829" y="1883133"/>
                <a:ext cx="4534525" cy="4032397"/>
              </a:xfrm>
              <a:prstGeom prst="rect">
                <a:avLst/>
              </a:prstGeom>
              <a:noFill/>
            </p:spPr>
            <p:txBody>
              <a:bodyPr wrap="square" lIns="0" tIns="0" rIns="0" bIns="0" rtlCol="0">
                <a:spAutoFit/>
              </a:bodyPr>
              <a:lstStyle/>
              <a:p>
                <a:pPr defTabSz="685709">
                  <a:spcAft>
                    <a:spcPts val="900"/>
                  </a:spcAft>
                  <a:defRPr/>
                </a:pPr>
                <a:r>
                  <a:rPr lang="en-US" sz="1050" dirty="0"/>
                  <a:t>CSR is a business practice that is constantly evolving. It is an organization’s commitment to be accountable in social, economic, environmental, and political spaces and be responsible for how it operates in these spaces. It has historically been used as an umbrella term for several concepts, including sustainability, social enterprise, corporate ethics, corporate governance, and corporate citizenship, as it touches every aspect of the business (HR, Marketing/Branding &amp; Communications, Manufacturing, etc.). </a:t>
                </a:r>
              </a:p>
              <a:p>
                <a:pPr defTabSz="685709">
                  <a:defRPr/>
                </a:pPr>
                <a:r>
                  <a:rPr lang="en-US" sz="1050" dirty="0"/>
                  <a:t>For example, Ben and Jerry’s, an ice cream manufacturer, made an intentional effort to dismantle white supremacy and racism by using its platform to advocate for and amplify Black voices against police brutality. Similarly, LEGO pulled all advertising for products that had a police theme (i.e. police/police vehicles) and donated four million dollars to Black charities (Global News). </a:t>
                </a:r>
                <a:endParaRPr lang="en-CA" sz="1050" dirty="0"/>
              </a:p>
              <a:p>
                <a:pPr defTabSz="685709">
                  <a:defRPr/>
                </a:pPr>
                <a:endParaRPr lang="en-CA" sz="1050" dirty="0"/>
              </a:p>
              <a:p>
                <a:endParaRPr lang="en-US" sz="1050" dirty="0"/>
              </a:p>
            </p:txBody>
          </p:sp>
          <p:sp>
            <p:nvSpPr>
              <p:cNvPr id="32" name="TextBox 31">
                <a:extLst>
                  <a:ext uri="{FF2B5EF4-FFF2-40B4-BE49-F238E27FC236}">
                    <a16:creationId xmlns:a16="http://schemas.microsoft.com/office/drawing/2014/main" id="{38CFF4E0-2D7D-4818-A1CC-06E54A8BCF43}"/>
                  </a:ext>
                </a:extLst>
              </p:cNvPr>
              <p:cNvSpPr txBox="1"/>
              <p:nvPr/>
            </p:nvSpPr>
            <p:spPr>
              <a:xfrm>
                <a:off x="901828" y="1295868"/>
                <a:ext cx="3951122" cy="307816"/>
              </a:xfrm>
              <a:prstGeom prst="rect">
                <a:avLst/>
              </a:prstGeom>
              <a:noFill/>
            </p:spPr>
            <p:txBody>
              <a:bodyPr wrap="square" lIns="0" tIns="0" rIns="0" bIns="0" rtlCol="0" anchor="ctr" anchorCtr="0">
                <a:spAutoFit/>
              </a:bodyPr>
              <a:lstStyle/>
              <a:p>
                <a:r>
                  <a:rPr lang="en-US" sz="1500" b="1" dirty="0"/>
                  <a:t>Corporate social responsibility (CSR)</a:t>
                </a:r>
              </a:p>
            </p:txBody>
          </p:sp>
        </p:grpSp>
        <p:sp>
          <p:nvSpPr>
            <p:cNvPr id="30" name="Rectangle 29">
              <a:extLst>
                <a:ext uri="{FF2B5EF4-FFF2-40B4-BE49-F238E27FC236}">
                  <a16:creationId xmlns:a16="http://schemas.microsoft.com/office/drawing/2014/main" id="{78D7D15F-AD51-4F23-B056-474B26201F5A}"/>
                </a:ext>
              </a:extLst>
            </p:cNvPr>
            <p:cNvSpPr/>
            <p:nvPr/>
          </p:nvSpPr>
          <p:spPr>
            <a:xfrm rot="16200000">
              <a:off x="1927073" y="723226"/>
              <a:ext cx="50472" cy="653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5">
                    <a:lumMod val="40000"/>
                    <a:lumOff val="60000"/>
                  </a:schemeClr>
                </a:solidFill>
              </a:endParaRPr>
            </a:p>
          </p:txBody>
        </p:sp>
      </p:grpSp>
      <p:grpSp>
        <p:nvGrpSpPr>
          <p:cNvPr id="47" name="Group 46">
            <a:extLst>
              <a:ext uri="{FF2B5EF4-FFF2-40B4-BE49-F238E27FC236}">
                <a16:creationId xmlns:a16="http://schemas.microsoft.com/office/drawing/2014/main" id="{635DD179-4ED2-4ED0-A170-BBBA7D2F286C}"/>
              </a:ext>
            </a:extLst>
          </p:cNvPr>
          <p:cNvGrpSpPr/>
          <p:nvPr/>
        </p:nvGrpSpPr>
        <p:grpSpPr>
          <a:xfrm>
            <a:off x="1310958" y="2212417"/>
            <a:ext cx="3299160" cy="1409887"/>
            <a:chOff x="1625576" y="653304"/>
            <a:chExt cx="4399453" cy="1880095"/>
          </a:xfrm>
        </p:grpSpPr>
        <p:grpSp>
          <p:nvGrpSpPr>
            <p:cNvPr id="48" name="Group 47">
              <a:extLst>
                <a:ext uri="{FF2B5EF4-FFF2-40B4-BE49-F238E27FC236}">
                  <a16:creationId xmlns:a16="http://schemas.microsoft.com/office/drawing/2014/main" id="{C69CA502-B221-44F0-83E3-2C596CD25454}"/>
                </a:ext>
              </a:extLst>
            </p:cNvPr>
            <p:cNvGrpSpPr/>
            <p:nvPr/>
          </p:nvGrpSpPr>
          <p:grpSpPr>
            <a:xfrm>
              <a:off x="1625576" y="653304"/>
              <a:ext cx="4399453" cy="1880095"/>
              <a:chOff x="901828" y="1295868"/>
              <a:chExt cx="4399453" cy="1880095"/>
            </a:xfrm>
          </p:grpSpPr>
          <p:sp>
            <p:nvSpPr>
              <p:cNvPr id="50" name="TextBox 49">
                <a:extLst>
                  <a:ext uri="{FF2B5EF4-FFF2-40B4-BE49-F238E27FC236}">
                    <a16:creationId xmlns:a16="http://schemas.microsoft.com/office/drawing/2014/main" id="{A68610B7-2621-435A-BD4B-553A96951625}"/>
                  </a:ext>
                </a:extLst>
              </p:cNvPr>
              <p:cNvSpPr txBox="1"/>
              <p:nvPr/>
            </p:nvSpPr>
            <p:spPr>
              <a:xfrm>
                <a:off x="901829" y="1883133"/>
                <a:ext cx="4399452" cy="1292830"/>
              </a:xfrm>
              <a:prstGeom prst="rect">
                <a:avLst/>
              </a:prstGeom>
              <a:noFill/>
            </p:spPr>
            <p:txBody>
              <a:bodyPr wrap="square" lIns="0" tIns="0" rIns="0" bIns="0" rtlCol="0">
                <a:spAutoFit/>
              </a:bodyPr>
              <a:lstStyle/>
              <a:p>
                <a:pPr defTabSz="685709">
                  <a:defRPr/>
                </a:pPr>
                <a:r>
                  <a:rPr lang="en-CA" sz="1050" dirty="0"/>
                  <a:t>Covert discrimination </a:t>
                </a:r>
                <a:r>
                  <a:rPr lang="en-US" sz="1050" dirty="0"/>
                  <a:t>is manifested through discriminatory beliefs, attitudes, and ideas that are not expressed outwardly but rather through indirect behaviors (i.e. prejudices, biases, stereotypes). For example, telling jokes at work about how individuals of Asian ethnicity are good at doing math. </a:t>
                </a:r>
                <a:endParaRPr lang="en-CA" sz="1050" dirty="0"/>
              </a:p>
            </p:txBody>
          </p:sp>
          <p:sp>
            <p:nvSpPr>
              <p:cNvPr id="51" name="TextBox 50">
                <a:extLst>
                  <a:ext uri="{FF2B5EF4-FFF2-40B4-BE49-F238E27FC236}">
                    <a16:creationId xmlns:a16="http://schemas.microsoft.com/office/drawing/2014/main" id="{9824F338-41C9-4748-87A9-44C3238F4AE8}"/>
                  </a:ext>
                </a:extLst>
              </p:cNvPr>
              <p:cNvSpPr txBox="1"/>
              <p:nvPr/>
            </p:nvSpPr>
            <p:spPr>
              <a:xfrm>
                <a:off x="901828" y="1295868"/>
                <a:ext cx="3838783" cy="307816"/>
              </a:xfrm>
              <a:prstGeom prst="rect">
                <a:avLst/>
              </a:prstGeom>
              <a:noFill/>
            </p:spPr>
            <p:txBody>
              <a:bodyPr wrap="square" lIns="0" tIns="0" rIns="0" bIns="0" rtlCol="0" anchor="ctr" anchorCtr="0">
                <a:spAutoFit/>
              </a:bodyPr>
              <a:lstStyle/>
              <a:p>
                <a:r>
                  <a:rPr lang="en-US" sz="1500" b="1" dirty="0"/>
                  <a:t>Covert discrimination</a:t>
                </a:r>
              </a:p>
            </p:txBody>
          </p:sp>
        </p:grpSp>
        <p:sp>
          <p:nvSpPr>
            <p:cNvPr id="49" name="Rectangle 48">
              <a:extLst>
                <a:ext uri="{FF2B5EF4-FFF2-40B4-BE49-F238E27FC236}">
                  <a16:creationId xmlns:a16="http://schemas.microsoft.com/office/drawing/2014/main" id="{E0F4CC30-55DA-41E5-991B-865B126FA77F}"/>
                </a:ext>
              </a:extLst>
            </p:cNvPr>
            <p:cNvSpPr/>
            <p:nvPr/>
          </p:nvSpPr>
          <p:spPr>
            <a:xfrm rot="16200000">
              <a:off x="1927073" y="723226"/>
              <a:ext cx="50472" cy="653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5">
                    <a:lumMod val="40000"/>
                    <a:lumOff val="60000"/>
                  </a:schemeClr>
                </a:solidFill>
              </a:endParaRPr>
            </a:p>
          </p:txBody>
        </p:sp>
      </p:grpSp>
      <p:grpSp>
        <p:nvGrpSpPr>
          <p:cNvPr id="34" name="Group 33">
            <a:extLst>
              <a:ext uri="{FF2B5EF4-FFF2-40B4-BE49-F238E27FC236}">
                <a16:creationId xmlns:a16="http://schemas.microsoft.com/office/drawing/2014/main" id="{991CD052-59C7-4593-AF3E-146E36EFA9B7}"/>
              </a:ext>
            </a:extLst>
          </p:cNvPr>
          <p:cNvGrpSpPr/>
          <p:nvPr/>
        </p:nvGrpSpPr>
        <p:grpSpPr>
          <a:xfrm>
            <a:off x="0" y="2260"/>
            <a:ext cx="452101" cy="4782546"/>
            <a:chOff x="0" y="2567"/>
            <a:chExt cx="602880" cy="6377558"/>
          </a:xfrm>
        </p:grpSpPr>
        <p:sp>
          <p:nvSpPr>
            <p:cNvPr id="35" name="Rectangle 34">
              <a:extLst>
                <a:ext uri="{FF2B5EF4-FFF2-40B4-BE49-F238E27FC236}">
                  <a16:creationId xmlns:a16="http://schemas.microsoft.com/office/drawing/2014/main" id="{DDF1D57B-0E73-428D-8A47-95C16BF72D85}"/>
                </a:ext>
              </a:extLst>
            </p:cNvPr>
            <p:cNvSpPr/>
            <p:nvPr/>
          </p:nvSpPr>
          <p:spPr>
            <a:xfrm>
              <a:off x="0" y="2568"/>
              <a:ext cx="142875" cy="6377557"/>
            </a:xfrm>
            <a:prstGeom prst="rect">
              <a:avLst/>
            </a:prstGeom>
            <a:gradFill>
              <a:gsLst>
                <a:gs pos="33000">
                  <a:schemeClr val="accent4">
                    <a:lumMod val="20000"/>
                    <a:lumOff val="80000"/>
                  </a:schemeClr>
                </a:gs>
                <a:gs pos="13000">
                  <a:schemeClr val="accent3">
                    <a:lumMod val="20000"/>
                    <a:lumOff val="80000"/>
                  </a:schemeClr>
                </a:gs>
                <a:gs pos="59000">
                  <a:schemeClr val="accent1">
                    <a:lumMod val="40000"/>
                    <a:lumOff val="60000"/>
                  </a:schemeClr>
                </a:gs>
                <a:gs pos="85000">
                  <a:schemeClr val="accent1">
                    <a:lumMod val="20000"/>
                    <a:lumOff val="8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en-CA" sz="900" dirty="0">
                <a:latin typeface="Roboto Condensed Light" panose="02000000000000000000" pitchFamily="2" charset="0"/>
                <a:ea typeface="Roboto Condensed Light" panose="02000000000000000000" pitchFamily="2" charset="0"/>
              </a:endParaRPr>
            </a:p>
          </p:txBody>
        </p:sp>
        <p:grpSp>
          <p:nvGrpSpPr>
            <p:cNvPr id="36" name="Group 35">
              <a:extLst>
                <a:ext uri="{FF2B5EF4-FFF2-40B4-BE49-F238E27FC236}">
                  <a16:creationId xmlns:a16="http://schemas.microsoft.com/office/drawing/2014/main" id="{DD3EB750-A492-4660-AABC-E69C78F94551}"/>
                </a:ext>
              </a:extLst>
            </p:cNvPr>
            <p:cNvGrpSpPr/>
            <p:nvPr/>
          </p:nvGrpSpPr>
          <p:grpSpPr>
            <a:xfrm>
              <a:off x="151786" y="2567"/>
              <a:ext cx="451094" cy="6377558"/>
              <a:chOff x="151785" y="2567"/>
              <a:chExt cx="451142" cy="6377558"/>
            </a:xfrm>
          </p:grpSpPr>
          <p:sp>
            <p:nvSpPr>
              <p:cNvPr id="37" name="Rectangle 36">
                <a:extLst>
                  <a:ext uri="{FF2B5EF4-FFF2-40B4-BE49-F238E27FC236}">
                    <a16:creationId xmlns:a16="http://schemas.microsoft.com/office/drawing/2014/main" id="{1C1DC21A-FD5A-44B5-8DA2-F57822446F42}"/>
                  </a:ext>
                </a:extLst>
              </p:cNvPr>
              <p:cNvSpPr/>
              <p:nvPr/>
            </p:nvSpPr>
            <p:spPr>
              <a:xfrm>
                <a:off x="152299" y="2567"/>
                <a:ext cx="450628"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3" action="ppaction://hlinksldjump"/>
                  </a:rPr>
                  <a:t>A</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38" name="Rectangle 37">
                <a:extLst>
                  <a:ext uri="{FF2B5EF4-FFF2-40B4-BE49-F238E27FC236}">
                    <a16:creationId xmlns:a16="http://schemas.microsoft.com/office/drawing/2014/main" id="{E78CA09C-5615-4DC4-A8C6-6FBD82C79E28}"/>
                  </a:ext>
                </a:extLst>
              </p:cNvPr>
              <p:cNvSpPr/>
              <p:nvPr/>
            </p:nvSpPr>
            <p:spPr>
              <a:xfrm>
                <a:off x="151785" y="578970"/>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4" action="ppaction://hlinksldjump"/>
                  </a:rPr>
                  <a:t>B</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2" name="Rectangle 51">
                <a:extLst>
                  <a:ext uri="{FF2B5EF4-FFF2-40B4-BE49-F238E27FC236}">
                    <a16:creationId xmlns:a16="http://schemas.microsoft.com/office/drawing/2014/main" id="{444E3FC8-E66F-48CF-B35B-F3E60557CA29}"/>
                  </a:ext>
                </a:extLst>
              </p:cNvPr>
              <p:cNvSpPr/>
              <p:nvPr/>
            </p:nvSpPr>
            <p:spPr>
              <a:xfrm>
                <a:off x="151785" y="1163163"/>
                <a:ext cx="451142" cy="57215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5" action="ppaction://hlinksldjump"/>
                  </a:rPr>
                  <a:t>C</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3" name="Rectangle 52">
                <a:extLst>
                  <a:ext uri="{FF2B5EF4-FFF2-40B4-BE49-F238E27FC236}">
                    <a16:creationId xmlns:a16="http://schemas.microsoft.com/office/drawing/2014/main" id="{6BA0E77C-3472-4E0A-8B3E-2FE142BDE88E}"/>
                  </a:ext>
                </a:extLst>
              </p:cNvPr>
              <p:cNvSpPr/>
              <p:nvPr/>
            </p:nvSpPr>
            <p:spPr>
              <a:xfrm>
                <a:off x="151785" y="1744941"/>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6" action="ppaction://hlinksldjump"/>
                  </a:rPr>
                  <a:t>D-E</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4" name="Rectangle 53">
                <a:extLst>
                  <a:ext uri="{FF2B5EF4-FFF2-40B4-BE49-F238E27FC236}">
                    <a16:creationId xmlns:a16="http://schemas.microsoft.com/office/drawing/2014/main" id="{D3A8442A-3DEE-43AF-8367-C8D468CEAA2B}"/>
                  </a:ext>
                </a:extLst>
              </p:cNvPr>
              <p:cNvSpPr/>
              <p:nvPr/>
            </p:nvSpPr>
            <p:spPr>
              <a:xfrm>
                <a:off x="151785" y="3486706"/>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7" action="ppaction://hlinksldjump"/>
                  </a:rPr>
                  <a:t>I-L</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5" name="Rectangle 54">
                <a:extLst>
                  <a:ext uri="{FF2B5EF4-FFF2-40B4-BE49-F238E27FC236}">
                    <a16:creationId xmlns:a16="http://schemas.microsoft.com/office/drawing/2014/main" id="{A63A1E2C-56BB-4E2A-AE1E-1AF095B0AEC1}"/>
                  </a:ext>
                </a:extLst>
              </p:cNvPr>
              <p:cNvSpPr/>
              <p:nvPr/>
            </p:nvSpPr>
            <p:spPr>
              <a:xfrm>
                <a:off x="151785" y="2907536"/>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8" action="ppaction://hlinksldjump"/>
                  </a:rPr>
                  <a:t>F-H</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6" name="Rectangle 55">
                <a:extLst>
                  <a:ext uri="{FF2B5EF4-FFF2-40B4-BE49-F238E27FC236}">
                    <a16:creationId xmlns:a16="http://schemas.microsoft.com/office/drawing/2014/main" id="{068F6A29-1DB3-4D7E-811B-E682F5BDF3AB}"/>
                  </a:ext>
                </a:extLst>
              </p:cNvPr>
              <p:cNvSpPr/>
              <p:nvPr/>
            </p:nvSpPr>
            <p:spPr>
              <a:xfrm>
                <a:off x="151785" y="4064469"/>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9" action="ppaction://hlinksldjump"/>
                  </a:rPr>
                  <a:t>M-O</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7" name="Rectangle 56">
                <a:extLst>
                  <a:ext uri="{FF2B5EF4-FFF2-40B4-BE49-F238E27FC236}">
                    <a16:creationId xmlns:a16="http://schemas.microsoft.com/office/drawing/2014/main" id="{17C4595F-19C9-4586-91A3-D9151892D182}"/>
                  </a:ext>
                </a:extLst>
              </p:cNvPr>
              <p:cNvSpPr/>
              <p:nvPr/>
            </p:nvSpPr>
            <p:spPr>
              <a:xfrm>
                <a:off x="151785" y="4651757"/>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10" action="ppaction://hlinksldjump"/>
                  </a:rPr>
                  <a:t>P</a:t>
                </a:r>
                <a:endParaRPr lang="en-CA" sz="900" b="1" dirty="0">
                  <a:solidFill>
                    <a:schemeClr val="bg1">
                      <a:lumMod val="65000"/>
                    </a:schemeClr>
                  </a:solidFill>
                  <a:latin typeface="Roboto Condensed Light" panose="02000000000000000000" pitchFamily="2" charset="0"/>
                  <a:ea typeface="Roboto Condensed Light" panose="02000000000000000000" pitchFamily="2" charset="0"/>
                </a:endParaRPr>
              </a:p>
            </p:txBody>
          </p:sp>
          <p:sp>
            <p:nvSpPr>
              <p:cNvPr id="58" name="Rectangle 57">
                <a:extLst>
                  <a:ext uri="{FF2B5EF4-FFF2-40B4-BE49-F238E27FC236}">
                    <a16:creationId xmlns:a16="http://schemas.microsoft.com/office/drawing/2014/main" id="{4F67FEC6-C957-4CBB-8235-E75FCC842F25}"/>
                  </a:ext>
                </a:extLst>
              </p:cNvPr>
              <p:cNvSpPr/>
              <p:nvPr/>
            </p:nvSpPr>
            <p:spPr>
              <a:xfrm>
                <a:off x="151785" y="5230209"/>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bg1"/>
                    </a:solidFill>
                    <a:latin typeface="Roboto Condensed Light" panose="02000000000000000000" pitchFamily="2" charset="0"/>
                    <a:ea typeface="Roboto Condensed Light" panose="02000000000000000000" pitchFamily="2" charset="0"/>
                    <a:hlinkClick r:id="rId11" action="ppaction://hlinksldjump"/>
                  </a:rPr>
                  <a:t>Q-S</a:t>
                </a:r>
                <a:endParaRPr lang="en-CA" sz="900" b="1" dirty="0">
                  <a:solidFill>
                    <a:schemeClr val="bg1"/>
                  </a:solidFill>
                  <a:latin typeface="Roboto Condensed Light" panose="02000000000000000000" pitchFamily="2" charset="0"/>
                  <a:ea typeface="Roboto Condensed Light" panose="02000000000000000000" pitchFamily="2" charset="0"/>
                </a:endParaRPr>
              </a:p>
            </p:txBody>
          </p:sp>
          <p:sp>
            <p:nvSpPr>
              <p:cNvPr id="59" name="Rectangle 58">
                <a:extLst>
                  <a:ext uri="{FF2B5EF4-FFF2-40B4-BE49-F238E27FC236}">
                    <a16:creationId xmlns:a16="http://schemas.microsoft.com/office/drawing/2014/main" id="{C7ACD950-CD51-4E5D-A195-E13DE97F0AC2}"/>
                  </a:ext>
                </a:extLst>
              </p:cNvPr>
              <p:cNvSpPr/>
              <p:nvPr/>
            </p:nvSpPr>
            <p:spPr>
              <a:xfrm>
                <a:off x="151785" y="2322704"/>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12" action="ppaction://hlinksldjump"/>
                  </a:rPr>
                  <a:t>E</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60" name="Rectangle 59">
                <a:extLst>
                  <a:ext uri="{FF2B5EF4-FFF2-40B4-BE49-F238E27FC236}">
                    <a16:creationId xmlns:a16="http://schemas.microsoft.com/office/drawing/2014/main" id="{67279507-783E-4093-8953-3CFB0C703C4D}"/>
                  </a:ext>
                </a:extLst>
              </p:cNvPr>
              <p:cNvSpPr/>
              <p:nvPr/>
            </p:nvSpPr>
            <p:spPr>
              <a:xfrm>
                <a:off x="151785" y="5807972"/>
                <a:ext cx="451142" cy="57215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rPr>
                  <a:t>T-Z</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grpSp>
      </p:grpSp>
    </p:spTree>
    <p:extLst>
      <p:ext uri="{BB962C8B-B14F-4D97-AF65-F5344CB8AC3E}">
        <p14:creationId xmlns:p14="http://schemas.microsoft.com/office/powerpoint/2010/main" val="715387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75147166-75D4-4175-94D9-93EDC2ACD60C}"/>
              </a:ext>
            </a:extLst>
          </p:cNvPr>
          <p:cNvGrpSpPr/>
          <p:nvPr/>
        </p:nvGrpSpPr>
        <p:grpSpPr>
          <a:xfrm>
            <a:off x="1385166" y="383158"/>
            <a:ext cx="3309419" cy="1781199"/>
            <a:chOff x="1625576" y="589101"/>
            <a:chExt cx="4413133" cy="2375241"/>
          </a:xfrm>
        </p:grpSpPr>
        <p:grpSp>
          <p:nvGrpSpPr>
            <p:cNvPr id="35" name="Group 34">
              <a:extLst>
                <a:ext uri="{FF2B5EF4-FFF2-40B4-BE49-F238E27FC236}">
                  <a16:creationId xmlns:a16="http://schemas.microsoft.com/office/drawing/2014/main" id="{FE911B02-AFED-48A2-BE0B-EA504D447AEC}"/>
                </a:ext>
              </a:extLst>
            </p:cNvPr>
            <p:cNvGrpSpPr/>
            <p:nvPr/>
          </p:nvGrpSpPr>
          <p:grpSpPr>
            <a:xfrm>
              <a:off x="1625576" y="589101"/>
              <a:ext cx="4413133" cy="2375241"/>
              <a:chOff x="901828" y="1231665"/>
              <a:chExt cx="4413133" cy="2375241"/>
            </a:xfrm>
          </p:grpSpPr>
          <p:sp>
            <p:nvSpPr>
              <p:cNvPr id="37" name="TextBox 36">
                <a:extLst>
                  <a:ext uri="{FF2B5EF4-FFF2-40B4-BE49-F238E27FC236}">
                    <a16:creationId xmlns:a16="http://schemas.microsoft.com/office/drawing/2014/main" id="{7B068A00-F977-48E1-8754-BF731188675B}"/>
                  </a:ext>
                </a:extLst>
              </p:cNvPr>
              <p:cNvSpPr txBox="1"/>
              <p:nvPr/>
            </p:nvSpPr>
            <p:spPr>
              <a:xfrm>
                <a:off x="901828" y="1883133"/>
                <a:ext cx="4413133" cy="1723773"/>
              </a:xfrm>
              <a:prstGeom prst="rect">
                <a:avLst/>
              </a:prstGeom>
              <a:noFill/>
            </p:spPr>
            <p:txBody>
              <a:bodyPr wrap="square" lIns="0" tIns="0" rIns="0" bIns="0" rtlCol="0">
                <a:spAutoFit/>
              </a:bodyPr>
              <a:lstStyle/>
              <a:p>
                <a:pPr defTabSz="685709">
                  <a:defRPr/>
                </a:pPr>
                <a:r>
                  <a:rPr lang="en-US" sz="1050" dirty="0"/>
                  <a:t>Discrimination is the act of treating an individual unfairly based on the grounds of their identity categories </a:t>
                </a:r>
                <a:r>
                  <a:rPr lang="en-US" sz="1050" b="1" dirty="0"/>
                  <a:t>(</a:t>
                </a:r>
                <a:r>
                  <a:rPr lang="en-US" sz="1050" b="1" dirty="0">
                    <a:solidFill>
                      <a:schemeClr val="tx1">
                        <a:lumMod val="75000"/>
                        <a:lumOff val="25000"/>
                      </a:schemeClr>
                    </a:solidFill>
                  </a:rPr>
                  <a:t>gender identity, ethnic/ cultural identity, disability, family status, sexual orientation)</a:t>
                </a:r>
                <a:r>
                  <a:rPr lang="en-US" sz="1050" dirty="0">
                    <a:solidFill>
                      <a:schemeClr val="tx1">
                        <a:lumMod val="75000"/>
                        <a:lumOff val="25000"/>
                      </a:schemeClr>
                    </a:solidFill>
                  </a:rPr>
                  <a:t>. </a:t>
                </a:r>
              </a:p>
              <a:p>
                <a:pPr defTabSz="685709">
                  <a:defRPr/>
                </a:pPr>
                <a:endParaRPr lang="en-US" sz="1050" dirty="0">
                  <a:solidFill>
                    <a:schemeClr val="tx1">
                      <a:lumMod val="75000"/>
                      <a:lumOff val="25000"/>
                    </a:schemeClr>
                  </a:solidFill>
                </a:endParaRPr>
              </a:p>
              <a:p>
                <a:pPr defTabSz="685709">
                  <a:defRPr/>
                </a:pPr>
                <a:r>
                  <a:rPr lang="en-US" sz="1050" dirty="0">
                    <a:solidFill>
                      <a:schemeClr val="tx1">
                        <a:lumMod val="75000"/>
                        <a:lumOff val="25000"/>
                      </a:schemeClr>
                    </a:solidFill>
                  </a:rPr>
                  <a:t>See </a:t>
                </a:r>
                <a:r>
                  <a:rPr lang="en-US" sz="1050" dirty="0">
                    <a:solidFill>
                      <a:schemeClr val="tx1">
                        <a:lumMod val="75000"/>
                        <a:lumOff val="25000"/>
                      </a:schemeClr>
                    </a:solidFill>
                    <a:hlinkClick r:id="rId3" action="ppaction://hlinksldjump"/>
                  </a:rPr>
                  <a:t>overt discrimination</a:t>
                </a:r>
                <a:r>
                  <a:rPr lang="en-US" sz="1050" dirty="0">
                    <a:solidFill>
                      <a:schemeClr val="tx1">
                        <a:lumMod val="75000"/>
                        <a:lumOff val="25000"/>
                      </a:schemeClr>
                    </a:solidFill>
                  </a:rPr>
                  <a:t>, </a:t>
                </a:r>
                <a:r>
                  <a:rPr lang="en-US" sz="1050" dirty="0">
                    <a:solidFill>
                      <a:schemeClr val="tx1">
                        <a:lumMod val="75000"/>
                        <a:lumOff val="25000"/>
                      </a:schemeClr>
                    </a:solidFill>
                    <a:hlinkClick r:id="rId4" action="ppaction://hlinksldjump"/>
                  </a:rPr>
                  <a:t>covert discrimination</a:t>
                </a:r>
                <a:r>
                  <a:rPr lang="en-US" sz="1050" dirty="0">
                    <a:solidFill>
                      <a:schemeClr val="tx1">
                        <a:lumMod val="75000"/>
                        <a:lumOff val="25000"/>
                      </a:schemeClr>
                    </a:solidFill>
                  </a:rPr>
                  <a:t>, and </a:t>
                </a:r>
                <a:r>
                  <a:rPr lang="en-US" sz="1050" dirty="0">
                    <a:solidFill>
                      <a:schemeClr val="tx1">
                        <a:lumMod val="75000"/>
                        <a:lumOff val="25000"/>
                      </a:schemeClr>
                    </a:solidFill>
                    <a:hlinkClick r:id="rId5" action="ppaction://hlinksldjump"/>
                  </a:rPr>
                  <a:t>systemic discrimination</a:t>
                </a:r>
                <a:r>
                  <a:rPr lang="en-US" sz="1050" dirty="0">
                    <a:solidFill>
                      <a:schemeClr val="tx1">
                        <a:lumMod val="75000"/>
                        <a:lumOff val="25000"/>
                      </a:schemeClr>
                    </a:solidFill>
                  </a:rPr>
                  <a:t>. </a:t>
                </a:r>
                <a:endParaRPr lang="en-CA" sz="1050" dirty="0"/>
              </a:p>
              <a:p>
                <a:pPr defTabSz="685709">
                  <a:defRPr/>
                </a:pPr>
                <a:r>
                  <a:rPr lang="en-US" sz="1050" dirty="0"/>
                  <a:t> </a:t>
                </a:r>
                <a:endParaRPr lang="en-CA" sz="1050" dirty="0"/>
              </a:p>
            </p:txBody>
          </p:sp>
          <p:sp>
            <p:nvSpPr>
              <p:cNvPr id="38" name="TextBox 37">
                <a:extLst>
                  <a:ext uri="{FF2B5EF4-FFF2-40B4-BE49-F238E27FC236}">
                    <a16:creationId xmlns:a16="http://schemas.microsoft.com/office/drawing/2014/main" id="{920EFD3E-CCB8-4CB9-A482-7BDBFBA2BB86}"/>
                  </a:ext>
                </a:extLst>
              </p:cNvPr>
              <p:cNvSpPr txBox="1"/>
              <p:nvPr/>
            </p:nvSpPr>
            <p:spPr>
              <a:xfrm>
                <a:off x="901828" y="1231665"/>
                <a:ext cx="1819914" cy="307816"/>
              </a:xfrm>
              <a:prstGeom prst="rect">
                <a:avLst/>
              </a:prstGeom>
              <a:noFill/>
            </p:spPr>
            <p:txBody>
              <a:bodyPr wrap="square" lIns="0" tIns="0" rIns="0" bIns="0" rtlCol="0" anchor="ctr" anchorCtr="0">
                <a:spAutoFit/>
              </a:bodyPr>
              <a:lstStyle/>
              <a:p>
                <a:r>
                  <a:rPr lang="en-US" sz="1500" b="1" dirty="0">
                    <a:solidFill>
                      <a:schemeClr val="accent1"/>
                    </a:solidFill>
                  </a:rPr>
                  <a:t>Discrimination</a:t>
                </a:r>
              </a:p>
            </p:txBody>
          </p:sp>
        </p:grpSp>
        <p:sp>
          <p:nvSpPr>
            <p:cNvPr id="36" name="Rectangle 35">
              <a:extLst>
                <a:ext uri="{FF2B5EF4-FFF2-40B4-BE49-F238E27FC236}">
                  <a16:creationId xmlns:a16="http://schemas.microsoft.com/office/drawing/2014/main" id="{1B3EE3ED-6057-4B37-9155-2FED79BD98B7}"/>
                </a:ext>
              </a:extLst>
            </p:cNvPr>
            <p:cNvSpPr/>
            <p:nvPr/>
          </p:nvSpPr>
          <p:spPr>
            <a:xfrm rot="16200000">
              <a:off x="1927073" y="723226"/>
              <a:ext cx="50472" cy="65346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1"/>
                </a:solidFill>
              </a:endParaRPr>
            </a:p>
          </p:txBody>
        </p:sp>
      </p:grpSp>
      <p:grpSp>
        <p:nvGrpSpPr>
          <p:cNvPr id="28" name="Group 27">
            <a:extLst>
              <a:ext uri="{FF2B5EF4-FFF2-40B4-BE49-F238E27FC236}">
                <a16:creationId xmlns:a16="http://schemas.microsoft.com/office/drawing/2014/main" id="{53CB483E-6A4B-4436-98AC-D6DC10647DFB}"/>
              </a:ext>
            </a:extLst>
          </p:cNvPr>
          <p:cNvGrpSpPr/>
          <p:nvPr/>
        </p:nvGrpSpPr>
        <p:grpSpPr>
          <a:xfrm>
            <a:off x="5209728" y="402733"/>
            <a:ext cx="3309421" cy="1976709"/>
            <a:chOff x="1625576" y="653304"/>
            <a:chExt cx="4413136" cy="2635956"/>
          </a:xfrm>
        </p:grpSpPr>
        <p:grpSp>
          <p:nvGrpSpPr>
            <p:cNvPr id="29" name="Group 28">
              <a:extLst>
                <a:ext uri="{FF2B5EF4-FFF2-40B4-BE49-F238E27FC236}">
                  <a16:creationId xmlns:a16="http://schemas.microsoft.com/office/drawing/2014/main" id="{0E60B3A2-5B14-4614-928F-7024B7BBBB0F}"/>
                </a:ext>
              </a:extLst>
            </p:cNvPr>
            <p:cNvGrpSpPr/>
            <p:nvPr/>
          </p:nvGrpSpPr>
          <p:grpSpPr>
            <a:xfrm>
              <a:off x="1625576" y="653304"/>
              <a:ext cx="4413136" cy="2635956"/>
              <a:chOff x="901828" y="1295868"/>
              <a:chExt cx="4413136" cy="2635956"/>
            </a:xfrm>
          </p:grpSpPr>
          <p:sp>
            <p:nvSpPr>
              <p:cNvPr id="31" name="TextBox 30">
                <a:extLst>
                  <a:ext uri="{FF2B5EF4-FFF2-40B4-BE49-F238E27FC236}">
                    <a16:creationId xmlns:a16="http://schemas.microsoft.com/office/drawing/2014/main" id="{F3F3BC6B-D833-4B20-91BF-C3CEBC0A08F7}"/>
                  </a:ext>
                </a:extLst>
              </p:cNvPr>
              <p:cNvSpPr txBox="1"/>
              <p:nvPr/>
            </p:nvSpPr>
            <p:spPr>
              <a:xfrm>
                <a:off x="901829" y="1883133"/>
                <a:ext cx="4413135" cy="2048691"/>
              </a:xfrm>
              <a:prstGeom prst="rect">
                <a:avLst/>
              </a:prstGeom>
              <a:noFill/>
            </p:spPr>
            <p:txBody>
              <a:bodyPr wrap="square" lIns="0" tIns="0" rIns="0" bIns="0" rtlCol="0">
                <a:spAutoFit/>
              </a:bodyPr>
              <a:lstStyle/>
              <a:p>
                <a:pPr defTabSz="685709">
                  <a:spcAft>
                    <a:spcPts val="900"/>
                  </a:spcAft>
                  <a:defRPr/>
                </a:pPr>
                <a:r>
                  <a:rPr lang="en-US" sz="1050" dirty="0"/>
                  <a:t>The unique traits that individuals possess. It can be understood in two general ways:</a:t>
                </a:r>
              </a:p>
              <a:p>
                <a:pPr marL="337489" lvl="1" indent="-129583" defTabSz="685709">
                  <a:spcAft>
                    <a:spcPts val="450"/>
                  </a:spcAft>
                  <a:buFont typeface="Arial" panose="020B0604020202020204" pitchFamily="34" charset="0"/>
                  <a:buChar char="•"/>
                  <a:defRPr/>
                </a:pPr>
                <a:r>
                  <a:rPr lang="en-US" sz="1050" dirty="0">
                    <a:solidFill>
                      <a:schemeClr val="dk1"/>
                    </a:solidFill>
                    <a:ea typeface="Roboto Condensed Light"/>
                    <a:cs typeface="Arial"/>
                  </a:rPr>
                  <a:t>Inherent diversity, e.g. race, gender, sexual orientation, disability</a:t>
                </a:r>
              </a:p>
              <a:p>
                <a:pPr marL="337489" lvl="1" indent="-129583" defTabSz="685709">
                  <a:spcAft>
                    <a:spcPts val="450"/>
                  </a:spcAft>
                  <a:buFont typeface="Arial" panose="020B0604020202020204" pitchFamily="34" charset="0"/>
                  <a:buChar char="•"/>
                  <a:defRPr/>
                </a:pPr>
                <a:r>
                  <a:rPr lang="en-US" sz="1050" dirty="0">
                    <a:solidFill>
                      <a:schemeClr val="dk1"/>
                    </a:solidFill>
                    <a:ea typeface="Roboto Condensed Light"/>
                    <a:cs typeface="Arial"/>
                  </a:rPr>
                  <a:t>Acquired diversity, e.g. diversity of thought, cross-cultural communication, language, social skills </a:t>
                </a:r>
              </a:p>
              <a:p>
                <a:pPr defTabSz="685709">
                  <a:defRPr/>
                </a:pPr>
                <a:endParaRPr lang="en-CA" sz="1050" dirty="0"/>
              </a:p>
              <a:p>
                <a:endParaRPr lang="en-US" sz="1050" dirty="0"/>
              </a:p>
            </p:txBody>
          </p:sp>
          <p:sp>
            <p:nvSpPr>
              <p:cNvPr id="32" name="TextBox 31">
                <a:extLst>
                  <a:ext uri="{FF2B5EF4-FFF2-40B4-BE49-F238E27FC236}">
                    <a16:creationId xmlns:a16="http://schemas.microsoft.com/office/drawing/2014/main" id="{38CFF4E0-2D7D-4818-A1CC-06E54A8BCF43}"/>
                  </a:ext>
                </a:extLst>
              </p:cNvPr>
              <p:cNvSpPr txBox="1"/>
              <p:nvPr/>
            </p:nvSpPr>
            <p:spPr>
              <a:xfrm>
                <a:off x="901828" y="1295868"/>
                <a:ext cx="3951123" cy="307816"/>
              </a:xfrm>
              <a:prstGeom prst="rect">
                <a:avLst/>
              </a:prstGeom>
              <a:noFill/>
            </p:spPr>
            <p:txBody>
              <a:bodyPr wrap="square" lIns="0" tIns="0" rIns="0" bIns="0" rtlCol="0" anchor="ctr" anchorCtr="0">
                <a:spAutoFit/>
              </a:bodyPr>
              <a:lstStyle/>
              <a:p>
                <a:r>
                  <a:rPr lang="en-US" sz="1500" b="1" dirty="0">
                    <a:solidFill>
                      <a:schemeClr val="accent1"/>
                    </a:solidFill>
                  </a:rPr>
                  <a:t>Diversity</a:t>
                </a:r>
              </a:p>
            </p:txBody>
          </p:sp>
        </p:grpSp>
        <p:sp>
          <p:nvSpPr>
            <p:cNvPr id="30" name="Rectangle 29">
              <a:extLst>
                <a:ext uri="{FF2B5EF4-FFF2-40B4-BE49-F238E27FC236}">
                  <a16:creationId xmlns:a16="http://schemas.microsoft.com/office/drawing/2014/main" id="{78D7D15F-AD51-4F23-B056-474B26201F5A}"/>
                </a:ext>
              </a:extLst>
            </p:cNvPr>
            <p:cNvSpPr/>
            <p:nvPr/>
          </p:nvSpPr>
          <p:spPr>
            <a:xfrm rot="16200000">
              <a:off x="1927073" y="723226"/>
              <a:ext cx="50472" cy="65346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5">
                    <a:lumMod val="40000"/>
                    <a:lumOff val="60000"/>
                  </a:schemeClr>
                </a:solidFill>
              </a:endParaRPr>
            </a:p>
          </p:txBody>
        </p:sp>
      </p:grpSp>
      <p:grpSp>
        <p:nvGrpSpPr>
          <p:cNvPr id="47" name="Group 46">
            <a:extLst>
              <a:ext uri="{FF2B5EF4-FFF2-40B4-BE49-F238E27FC236}">
                <a16:creationId xmlns:a16="http://schemas.microsoft.com/office/drawing/2014/main" id="{88D86F70-D0D9-46C2-91DB-1F0DA000CCFC}"/>
              </a:ext>
            </a:extLst>
          </p:cNvPr>
          <p:cNvGrpSpPr/>
          <p:nvPr/>
        </p:nvGrpSpPr>
        <p:grpSpPr>
          <a:xfrm>
            <a:off x="1390297" y="2171181"/>
            <a:ext cx="7045373" cy="2415291"/>
            <a:chOff x="1625576" y="653304"/>
            <a:chExt cx="9395054" cy="3220808"/>
          </a:xfrm>
        </p:grpSpPr>
        <p:grpSp>
          <p:nvGrpSpPr>
            <p:cNvPr id="48" name="Group 47">
              <a:extLst>
                <a:ext uri="{FF2B5EF4-FFF2-40B4-BE49-F238E27FC236}">
                  <a16:creationId xmlns:a16="http://schemas.microsoft.com/office/drawing/2014/main" id="{7872A0FA-5027-4D74-80C4-CDBC2D09E8A1}"/>
                </a:ext>
              </a:extLst>
            </p:cNvPr>
            <p:cNvGrpSpPr/>
            <p:nvPr/>
          </p:nvGrpSpPr>
          <p:grpSpPr>
            <a:xfrm>
              <a:off x="1625576" y="653304"/>
              <a:ext cx="9395054" cy="3220808"/>
              <a:chOff x="901828" y="1295868"/>
              <a:chExt cx="9395054" cy="3220808"/>
            </a:xfrm>
          </p:grpSpPr>
          <p:sp>
            <p:nvSpPr>
              <p:cNvPr id="50" name="TextBox 49">
                <a:extLst>
                  <a:ext uri="{FF2B5EF4-FFF2-40B4-BE49-F238E27FC236}">
                    <a16:creationId xmlns:a16="http://schemas.microsoft.com/office/drawing/2014/main" id="{24D79BA9-FD79-43B1-A1EA-4001A3617779}"/>
                  </a:ext>
                </a:extLst>
              </p:cNvPr>
              <p:cNvSpPr txBox="1"/>
              <p:nvPr/>
            </p:nvSpPr>
            <p:spPr>
              <a:xfrm>
                <a:off x="901828" y="1883133"/>
                <a:ext cx="9395054" cy="2633543"/>
              </a:xfrm>
              <a:prstGeom prst="rect">
                <a:avLst/>
              </a:prstGeom>
              <a:noFill/>
            </p:spPr>
            <p:txBody>
              <a:bodyPr wrap="square" lIns="0" tIns="0" rIns="0" bIns="0" rtlCol="0">
                <a:spAutoFit/>
              </a:bodyPr>
              <a:lstStyle/>
              <a:p>
                <a:pPr defTabSz="685709">
                  <a:spcAft>
                    <a:spcPts val="900"/>
                  </a:spcAft>
                  <a:defRPr/>
                </a:pPr>
                <a:r>
                  <a:rPr lang="en-US" sz="1050" dirty="0">
                    <a:solidFill>
                      <a:schemeClr val="tx1">
                        <a:lumMod val="75000"/>
                        <a:lumOff val="25000"/>
                      </a:schemeClr>
                    </a:solidFill>
                  </a:rPr>
                  <a:t>ERGs are voluntary, employee-led groups that aim to create safe spaces for employees who identify with diverse identity categories (e.g. POC, LGBTT2QIA, women, single parents). These groups may also be referred to as business employee resource groups (BERGs) or affinity groups. Often, these groups operate within the overarching DEI strategy to foster an inclusive and diverse culture. ERGs are generally aligned with organizational values and are shown to improve employee engagement. </a:t>
                </a:r>
              </a:p>
              <a:p>
                <a:pPr defTabSz="685709">
                  <a:spcAft>
                    <a:spcPts val="900"/>
                  </a:spcAft>
                  <a:defRPr/>
                </a:pPr>
                <a:r>
                  <a:rPr lang="en-US" sz="1050" dirty="0">
                    <a:solidFill>
                      <a:schemeClr val="tx1">
                        <a:lumMod val="75000"/>
                        <a:lumOff val="25000"/>
                      </a:schemeClr>
                    </a:solidFill>
                  </a:rPr>
                  <a:t>However, it is important to remember that ERGs cannot bear the brunt of the labor of carrying out DEI initiatives, as this further creates inequalities and burdens employees from marginalized groups. Therefore, ERGs’ roles and responsibilities must be clearly defined in the governance of the DEI strategy. Common examples of ERGs include:</a:t>
                </a:r>
              </a:p>
              <a:p>
                <a:pPr marL="337489" lvl="1" indent="-129583" defTabSz="685709">
                  <a:spcAft>
                    <a:spcPts val="450"/>
                  </a:spcAft>
                  <a:buFont typeface="Arial" panose="020B0604020202020204" pitchFamily="34" charset="0"/>
                  <a:buChar char="•"/>
                  <a:defRPr/>
                </a:pPr>
                <a:r>
                  <a:rPr lang="en-US" sz="1050" dirty="0">
                    <a:solidFill>
                      <a:schemeClr val="tx1">
                        <a:lumMod val="75000"/>
                        <a:lumOff val="25000"/>
                      </a:schemeClr>
                    </a:solidFill>
                    <a:ea typeface="Roboto Condensed Light"/>
                    <a:cs typeface="Arial"/>
                  </a:rPr>
                  <a:t>BIPOC employees</a:t>
                </a:r>
              </a:p>
              <a:p>
                <a:pPr marL="337489" lvl="1" indent="-129583" defTabSz="685709">
                  <a:spcAft>
                    <a:spcPts val="450"/>
                  </a:spcAft>
                  <a:buFont typeface="Arial" panose="020B0604020202020204" pitchFamily="34" charset="0"/>
                  <a:buChar char="•"/>
                  <a:defRPr/>
                </a:pPr>
                <a:r>
                  <a:rPr lang="en-US" sz="1050" dirty="0">
                    <a:solidFill>
                      <a:schemeClr val="tx1">
                        <a:lumMod val="75000"/>
                        <a:lumOff val="25000"/>
                      </a:schemeClr>
                    </a:solidFill>
                    <a:ea typeface="Roboto Condensed Light"/>
                    <a:cs typeface="Arial"/>
                  </a:rPr>
                  <a:t>LGBTQ+ employees</a:t>
                </a:r>
              </a:p>
              <a:p>
                <a:pPr marL="337489" lvl="1" indent="-129583" defTabSz="685709">
                  <a:spcAft>
                    <a:spcPts val="450"/>
                  </a:spcAft>
                  <a:buFont typeface="Arial" panose="020B0604020202020204" pitchFamily="34" charset="0"/>
                  <a:buChar char="•"/>
                  <a:defRPr/>
                </a:pPr>
                <a:r>
                  <a:rPr lang="en-US" sz="1050" dirty="0">
                    <a:solidFill>
                      <a:schemeClr val="tx1">
                        <a:lumMod val="75000"/>
                        <a:lumOff val="25000"/>
                      </a:schemeClr>
                    </a:solidFill>
                    <a:ea typeface="Roboto Condensed Light"/>
                    <a:cs typeface="Arial"/>
                  </a:rPr>
                  <a:t>Women</a:t>
                </a:r>
              </a:p>
            </p:txBody>
          </p:sp>
          <p:sp>
            <p:nvSpPr>
              <p:cNvPr id="51" name="TextBox 50">
                <a:extLst>
                  <a:ext uri="{FF2B5EF4-FFF2-40B4-BE49-F238E27FC236}">
                    <a16:creationId xmlns:a16="http://schemas.microsoft.com/office/drawing/2014/main" id="{EE00CCDB-8994-4F32-AF00-317993B493B0}"/>
                  </a:ext>
                </a:extLst>
              </p:cNvPr>
              <p:cNvSpPr txBox="1"/>
              <p:nvPr/>
            </p:nvSpPr>
            <p:spPr>
              <a:xfrm>
                <a:off x="901828" y="1295868"/>
                <a:ext cx="3439246" cy="307816"/>
              </a:xfrm>
              <a:prstGeom prst="rect">
                <a:avLst/>
              </a:prstGeom>
              <a:noFill/>
            </p:spPr>
            <p:txBody>
              <a:bodyPr wrap="square" lIns="0" tIns="0" rIns="0" bIns="0" rtlCol="0" anchor="ctr" anchorCtr="0">
                <a:spAutoFit/>
              </a:bodyPr>
              <a:lstStyle/>
              <a:p>
                <a:r>
                  <a:rPr lang="en-US" sz="1500" b="1" dirty="0">
                    <a:solidFill>
                      <a:schemeClr val="accent2"/>
                    </a:solidFill>
                  </a:rPr>
                  <a:t>Employee resource group (ERG)</a:t>
                </a:r>
              </a:p>
            </p:txBody>
          </p:sp>
        </p:grpSp>
        <p:sp>
          <p:nvSpPr>
            <p:cNvPr id="49" name="Rectangle 48">
              <a:extLst>
                <a:ext uri="{FF2B5EF4-FFF2-40B4-BE49-F238E27FC236}">
                  <a16:creationId xmlns:a16="http://schemas.microsoft.com/office/drawing/2014/main" id="{268403C1-A4C6-495A-B14F-FCA5A5A28E3E}"/>
                </a:ext>
              </a:extLst>
            </p:cNvPr>
            <p:cNvSpPr/>
            <p:nvPr/>
          </p:nvSpPr>
          <p:spPr>
            <a:xfrm rot="16200000">
              <a:off x="1927073" y="723226"/>
              <a:ext cx="50472" cy="6534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1"/>
                </a:solidFill>
              </a:endParaRPr>
            </a:p>
          </p:txBody>
        </p:sp>
      </p:grpSp>
      <p:sp>
        <p:nvSpPr>
          <p:cNvPr id="2" name="Rectangle 1">
            <a:extLst>
              <a:ext uri="{FF2B5EF4-FFF2-40B4-BE49-F238E27FC236}">
                <a16:creationId xmlns:a16="http://schemas.microsoft.com/office/drawing/2014/main" id="{9B0D8FEE-2F23-4165-85D0-6AB23E021829}"/>
              </a:ext>
            </a:extLst>
          </p:cNvPr>
          <p:cNvSpPr/>
          <p:nvPr/>
        </p:nvSpPr>
        <p:spPr>
          <a:xfrm>
            <a:off x="3059883" y="3911185"/>
            <a:ext cx="1261523" cy="479618"/>
          </a:xfrm>
          <a:prstGeom prst="rect">
            <a:avLst/>
          </a:prstGeom>
        </p:spPr>
        <p:txBody>
          <a:bodyPr wrap="square">
            <a:spAutoFit/>
          </a:bodyPr>
          <a:lstStyle/>
          <a:p>
            <a:pPr marL="337489" lvl="1" indent="-129583" defTabSz="685709">
              <a:spcAft>
                <a:spcPts val="450"/>
              </a:spcAft>
              <a:buFont typeface="Arial" panose="020B0604020202020204" pitchFamily="34" charset="0"/>
              <a:buChar char="•"/>
              <a:defRPr/>
            </a:pPr>
            <a:r>
              <a:rPr lang="en-US" sz="1050" dirty="0">
                <a:solidFill>
                  <a:schemeClr val="tx1">
                    <a:lumMod val="75000"/>
                    <a:lumOff val="25000"/>
                  </a:schemeClr>
                </a:solidFill>
                <a:ea typeface="Roboto Condensed Light"/>
                <a:cs typeface="Arial"/>
              </a:rPr>
              <a:t>Parents</a:t>
            </a:r>
          </a:p>
          <a:p>
            <a:pPr marL="337489" lvl="1" indent="-129583" defTabSz="685709">
              <a:spcAft>
                <a:spcPts val="450"/>
              </a:spcAft>
              <a:buFont typeface="Arial" panose="020B0604020202020204" pitchFamily="34" charset="0"/>
              <a:buChar char="•"/>
              <a:defRPr/>
            </a:pPr>
            <a:r>
              <a:rPr lang="en-US" sz="1050" dirty="0">
                <a:solidFill>
                  <a:schemeClr val="tx1">
                    <a:lumMod val="75000"/>
                    <a:lumOff val="25000"/>
                  </a:schemeClr>
                </a:solidFill>
                <a:ea typeface="Roboto Condensed Light"/>
                <a:cs typeface="Arial"/>
              </a:rPr>
              <a:t>Veterans</a:t>
            </a:r>
          </a:p>
        </p:txBody>
      </p:sp>
      <p:grpSp>
        <p:nvGrpSpPr>
          <p:cNvPr id="52" name="Group 51">
            <a:extLst>
              <a:ext uri="{FF2B5EF4-FFF2-40B4-BE49-F238E27FC236}">
                <a16:creationId xmlns:a16="http://schemas.microsoft.com/office/drawing/2014/main" id="{836525F9-BBEC-4A02-90C0-D09F8BCE9AE7}"/>
              </a:ext>
            </a:extLst>
          </p:cNvPr>
          <p:cNvGrpSpPr/>
          <p:nvPr/>
        </p:nvGrpSpPr>
        <p:grpSpPr>
          <a:xfrm>
            <a:off x="0" y="2260"/>
            <a:ext cx="452101" cy="4782546"/>
            <a:chOff x="0" y="2567"/>
            <a:chExt cx="602880" cy="6377558"/>
          </a:xfrm>
        </p:grpSpPr>
        <p:sp>
          <p:nvSpPr>
            <p:cNvPr id="53" name="Rectangle 52">
              <a:extLst>
                <a:ext uri="{FF2B5EF4-FFF2-40B4-BE49-F238E27FC236}">
                  <a16:creationId xmlns:a16="http://schemas.microsoft.com/office/drawing/2014/main" id="{98F8973C-55CC-4A24-81A8-E3144BFF85BD}"/>
                </a:ext>
              </a:extLst>
            </p:cNvPr>
            <p:cNvSpPr/>
            <p:nvPr/>
          </p:nvSpPr>
          <p:spPr>
            <a:xfrm>
              <a:off x="0" y="2568"/>
              <a:ext cx="142875" cy="6377557"/>
            </a:xfrm>
            <a:prstGeom prst="rect">
              <a:avLst/>
            </a:prstGeom>
            <a:gradFill>
              <a:gsLst>
                <a:gs pos="33000">
                  <a:schemeClr val="accent4">
                    <a:lumMod val="20000"/>
                    <a:lumOff val="80000"/>
                  </a:schemeClr>
                </a:gs>
                <a:gs pos="13000">
                  <a:schemeClr val="accent3">
                    <a:lumMod val="20000"/>
                    <a:lumOff val="80000"/>
                  </a:schemeClr>
                </a:gs>
                <a:gs pos="59000">
                  <a:schemeClr val="accent1">
                    <a:lumMod val="40000"/>
                    <a:lumOff val="60000"/>
                  </a:schemeClr>
                </a:gs>
                <a:gs pos="85000">
                  <a:schemeClr val="accent1">
                    <a:lumMod val="20000"/>
                    <a:lumOff val="8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en-CA" sz="900" dirty="0">
                <a:latin typeface="Roboto Condensed Light" panose="02000000000000000000" pitchFamily="2" charset="0"/>
                <a:ea typeface="Roboto Condensed Light" panose="02000000000000000000" pitchFamily="2" charset="0"/>
              </a:endParaRPr>
            </a:p>
          </p:txBody>
        </p:sp>
        <p:grpSp>
          <p:nvGrpSpPr>
            <p:cNvPr id="54" name="Group 53">
              <a:extLst>
                <a:ext uri="{FF2B5EF4-FFF2-40B4-BE49-F238E27FC236}">
                  <a16:creationId xmlns:a16="http://schemas.microsoft.com/office/drawing/2014/main" id="{0068820D-BD5E-4E9A-82BF-555244DC2003}"/>
                </a:ext>
              </a:extLst>
            </p:cNvPr>
            <p:cNvGrpSpPr/>
            <p:nvPr/>
          </p:nvGrpSpPr>
          <p:grpSpPr>
            <a:xfrm>
              <a:off x="151786" y="2567"/>
              <a:ext cx="451094" cy="6377558"/>
              <a:chOff x="151785" y="2567"/>
              <a:chExt cx="451142" cy="6377558"/>
            </a:xfrm>
          </p:grpSpPr>
          <p:sp>
            <p:nvSpPr>
              <p:cNvPr id="55" name="Rectangle 54">
                <a:extLst>
                  <a:ext uri="{FF2B5EF4-FFF2-40B4-BE49-F238E27FC236}">
                    <a16:creationId xmlns:a16="http://schemas.microsoft.com/office/drawing/2014/main" id="{8643B79E-C891-4B8B-A32B-D5AE6AF67C2A}"/>
                  </a:ext>
                </a:extLst>
              </p:cNvPr>
              <p:cNvSpPr/>
              <p:nvPr/>
            </p:nvSpPr>
            <p:spPr>
              <a:xfrm>
                <a:off x="152299" y="2567"/>
                <a:ext cx="450628"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6" action="ppaction://hlinksldjump"/>
                  </a:rPr>
                  <a:t>A</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6" name="Rectangle 55">
                <a:extLst>
                  <a:ext uri="{FF2B5EF4-FFF2-40B4-BE49-F238E27FC236}">
                    <a16:creationId xmlns:a16="http://schemas.microsoft.com/office/drawing/2014/main" id="{188314DB-9898-45D8-B844-D181DC0ABBB0}"/>
                  </a:ext>
                </a:extLst>
              </p:cNvPr>
              <p:cNvSpPr/>
              <p:nvPr/>
            </p:nvSpPr>
            <p:spPr>
              <a:xfrm>
                <a:off x="151785" y="578970"/>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7" action="ppaction://hlinksldjump"/>
                  </a:rPr>
                  <a:t>B</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7" name="Rectangle 56">
                <a:extLst>
                  <a:ext uri="{FF2B5EF4-FFF2-40B4-BE49-F238E27FC236}">
                    <a16:creationId xmlns:a16="http://schemas.microsoft.com/office/drawing/2014/main" id="{0F5C9153-0755-4E09-BEA7-5956060A045A}"/>
                  </a:ext>
                </a:extLst>
              </p:cNvPr>
              <p:cNvSpPr/>
              <p:nvPr/>
            </p:nvSpPr>
            <p:spPr>
              <a:xfrm>
                <a:off x="151785" y="1163163"/>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4" action="ppaction://hlinksldjump"/>
                  </a:rPr>
                  <a:t>C</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8" name="Rectangle 57">
                <a:extLst>
                  <a:ext uri="{FF2B5EF4-FFF2-40B4-BE49-F238E27FC236}">
                    <a16:creationId xmlns:a16="http://schemas.microsoft.com/office/drawing/2014/main" id="{5313BE6E-27E6-403B-896D-4B408FDC267A}"/>
                  </a:ext>
                </a:extLst>
              </p:cNvPr>
              <p:cNvSpPr/>
              <p:nvPr/>
            </p:nvSpPr>
            <p:spPr>
              <a:xfrm>
                <a:off x="151785" y="1744941"/>
                <a:ext cx="451142" cy="5721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bg1"/>
                    </a:solidFill>
                    <a:latin typeface="Roboto Condensed Light" panose="02000000000000000000" pitchFamily="2" charset="0"/>
                    <a:ea typeface="Roboto Condensed Light" panose="02000000000000000000" pitchFamily="2" charset="0"/>
                    <a:hlinkClick r:id="rId8" action="ppaction://hlinksldjump">
                      <a:extLst>
                        <a:ext uri="{A12FA001-AC4F-418D-AE19-62706E023703}">
                          <ahyp:hlinkClr xmlns:ahyp="http://schemas.microsoft.com/office/drawing/2018/hyperlinkcolor" val="tx"/>
                        </a:ext>
                      </a:extLst>
                    </a:hlinkClick>
                  </a:rPr>
                  <a:t>D-E</a:t>
                </a:r>
                <a:endParaRPr lang="en-CA" sz="900" b="1" dirty="0">
                  <a:solidFill>
                    <a:schemeClr val="bg1"/>
                  </a:solidFill>
                  <a:latin typeface="Roboto Condensed Light" panose="02000000000000000000" pitchFamily="2" charset="0"/>
                  <a:ea typeface="Roboto Condensed Light" panose="02000000000000000000" pitchFamily="2" charset="0"/>
                </a:endParaRPr>
              </a:p>
            </p:txBody>
          </p:sp>
          <p:sp>
            <p:nvSpPr>
              <p:cNvPr id="59" name="Rectangle 58">
                <a:extLst>
                  <a:ext uri="{FF2B5EF4-FFF2-40B4-BE49-F238E27FC236}">
                    <a16:creationId xmlns:a16="http://schemas.microsoft.com/office/drawing/2014/main" id="{8C9257FD-027F-4A6C-9EFD-686056993672}"/>
                  </a:ext>
                </a:extLst>
              </p:cNvPr>
              <p:cNvSpPr/>
              <p:nvPr/>
            </p:nvSpPr>
            <p:spPr>
              <a:xfrm>
                <a:off x="151785" y="3486706"/>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9" action="ppaction://hlinksldjump"/>
                  </a:rPr>
                  <a:t>I-L</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60" name="Rectangle 59">
                <a:extLst>
                  <a:ext uri="{FF2B5EF4-FFF2-40B4-BE49-F238E27FC236}">
                    <a16:creationId xmlns:a16="http://schemas.microsoft.com/office/drawing/2014/main" id="{735D91F9-4B52-4C30-A362-65AA7AA5F43F}"/>
                  </a:ext>
                </a:extLst>
              </p:cNvPr>
              <p:cNvSpPr/>
              <p:nvPr/>
            </p:nvSpPr>
            <p:spPr>
              <a:xfrm>
                <a:off x="151785" y="2907536"/>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10" action="ppaction://hlinksldjump"/>
                  </a:rPr>
                  <a:t>F-H</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61" name="Rectangle 60">
                <a:extLst>
                  <a:ext uri="{FF2B5EF4-FFF2-40B4-BE49-F238E27FC236}">
                    <a16:creationId xmlns:a16="http://schemas.microsoft.com/office/drawing/2014/main" id="{FD24F86C-CEEA-4818-8F78-237D67878212}"/>
                  </a:ext>
                </a:extLst>
              </p:cNvPr>
              <p:cNvSpPr/>
              <p:nvPr/>
            </p:nvSpPr>
            <p:spPr>
              <a:xfrm>
                <a:off x="151785" y="4064469"/>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3" action="ppaction://hlinksldjump"/>
                  </a:rPr>
                  <a:t>M-O</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62" name="Rectangle 61">
                <a:extLst>
                  <a:ext uri="{FF2B5EF4-FFF2-40B4-BE49-F238E27FC236}">
                    <a16:creationId xmlns:a16="http://schemas.microsoft.com/office/drawing/2014/main" id="{A0F5A8CB-BE23-4E67-829A-B71FBE241AC3}"/>
                  </a:ext>
                </a:extLst>
              </p:cNvPr>
              <p:cNvSpPr/>
              <p:nvPr/>
            </p:nvSpPr>
            <p:spPr>
              <a:xfrm>
                <a:off x="151785" y="4651757"/>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11" action="ppaction://hlinksldjump"/>
                  </a:rPr>
                  <a:t>P</a:t>
                </a:r>
                <a:endParaRPr lang="en-CA" sz="900" b="1" dirty="0">
                  <a:solidFill>
                    <a:schemeClr val="bg1">
                      <a:lumMod val="65000"/>
                    </a:schemeClr>
                  </a:solidFill>
                  <a:latin typeface="Roboto Condensed Light" panose="02000000000000000000" pitchFamily="2" charset="0"/>
                  <a:ea typeface="Roboto Condensed Light" panose="02000000000000000000" pitchFamily="2" charset="0"/>
                </a:endParaRPr>
              </a:p>
            </p:txBody>
          </p:sp>
          <p:sp>
            <p:nvSpPr>
              <p:cNvPr id="63" name="Rectangle 62">
                <a:extLst>
                  <a:ext uri="{FF2B5EF4-FFF2-40B4-BE49-F238E27FC236}">
                    <a16:creationId xmlns:a16="http://schemas.microsoft.com/office/drawing/2014/main" id="{6355AC60-0BCF-497E-AAF8-DD2DE6F28101}"/>
                  </a:ext>
                </a:extLst>
              </p:cNvPr>
              <p:cNvSpPr/>
              <p:nvPr/>
            </p:nvSpPr>
            <p:spPr>
              <a:xfrm>
                <a:off x="151785" y="5230209"/>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bg1"/>
                    </a:solidFill>
                    <a:latin typeface="Roboto Condensed Light" panose="02000000000000000000" pitchFamily="2" charset="0"/>
                    <a:ea typeface="Roboto Condensed Light" panose="02000000000000000000" pitchFamily="2" charset="0"/>
                    <a:hlinkClick r:id="rId5" action="ppaction://hlinksldjump"/>
                  </a:rPr>
                  <a:t>Q-S</a:t>
                </a:r>
                <a:endParaRPr lang="en-CA" sz="900" b="1" dirty="0">
                  <a:solidFill>
                    <a:schemeClr val="bg1"/>
                  </a:solidFill>
                  <a:latin typeface="Roboto Condensed Light" panose="02000000000000000000" pitchFamily="2" charset="0"/>
                  <a:ea typeface="Roboto Condensed Light" panose="02000000000000000000" pitchFamily="2" charset="0"/>
                </a:endParaRPr>
              </a:p>
            </p:txBody>
          </p:sp>
          <p:sp>
            <p:nvSpPr>
              <p:cNvPr id="64" name="Rectangle 63">
                <a:extLst>
                  <a:ext uri="{FF2B5EF4-FFF2-40B4-BE49-F238E27FC236}">
                    <a16:creationId xmlns:a16="http://schemas.microsoft.com/office/drawing/2014/main" id="{2A1DD382-C3D7-4745-8A41-4BCE25C5D47F}"/>
                  </a:ext>
                </a:extLst>
              </p:cNvPr>
              <p:cNvSpPr/>
              <p:nvPr/>
            </p:nvSpPr>
            <p:spPr>
              <a:xfrm>
                <a:off x="151785" y="2322704"/>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12" action="ppaction://hlinksldjump"/>
                  </a:rPr>
                  <a:t>E</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65" name="Rectangle 64">
                <a:extLst>
                  <a:ext uri="{FF2B5EF4-FFF2-40B4-BE49-F238E27FC236}">
                    <a16:creationId xmlns:a16="http://schemas.microsoft.com/office/drawing/2014/main" id="{4C6F338F-6437-49A5-89F0-72E01FBB25DC}"/>
                  </a:ext>
                </a:extLst>
              </p:cNvPr>
              <p:cNvSpPr/>
              <p:nvPr/>
            </p:nvSpPr>
            <p:spPr>
              <a:xfrm>
                <a:off x="151785" y="5807972"/>
                <a:ext cx="451142" cy="57215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rPr>
                  <a:t>T-Z</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grpSp>
      </p:grpSp>
    </p:spTree>
    <p:extLst>
      <p:ext uri="{BB962C8B-B14F-4D97-AF65-F5344CB8AC3E}">
        <p14:creationId xmlns:p14="http://schemas.microsoft.com/office/powerpoint/2010/main" val="1236448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75147166-75D4-4175-94D9-93EDC2ACD60C}"/>
              </a:ext>
            </a:extLst>
          </p:cNvPr>
          <p:cNvGrpSpPr/>
          <p:nvPr/>
        </p:nvGrpSpPr>
        <p:grpSpPr>
          <a:xfrm>
            <a:off x="5032876" y="428153"/>
            <a:ext cx="3309419" cy="1248304"/>
            <a:chOff x="1625576" y="653304"/>
            <a:chExt cx="4413133" cy="1664623"/>
          </a:xfrm>
        </p:grpSpPr>
        <p:grpSp>
          <p:nvGrpSpPr>
            <p:cNvPr id="35" name="Group 34">
              <a:extLst>
                <a:ext uri="{FF2B5EF4-FFF2-40B4-BE49-F238E27FC236}">
                  <a16:creationId xmlns:a16="http://schemas.microsoft.com/office/drawing/2014/main" id="{FE911B02-AFED-48A2-BE0B-EA504D447AEC}"/>
                </a:ext>
              </a:extLst>
            </p:cNvPr>
            <p:cNvGrpSpPr/>
            <p:nvPr/>
          </p:nvGrpSpPr>
          <p:grpSpPr>
            <a:xfrm>
              <a:off x="1625576" y="653304"/>
              <a:ext cx="4413133" cy="1664623"/>
              <a:chOff x="901828" y="1295868"/>
              <a:chExt cx="4413133" cy="1664623"/>
            </a:xfrm>
          </p:grpSpPr>
          <p:sp>
            <p:nvSpPr>
              <p:cNvPr id="37" name="TextBox 36">
                <a:extLst>
                  <a:ext uri="{FF2B5EF4-FFF2-40B4-BE49-F238E27FC236}">
                    <a16:creationId xmlns:a16="http://schemas.microsoft.com/office/drawing/2014/main" id="{7B068A00-F977-48E1-8754-BF731188675B}"/>
                  </a:ext>
                </a:extLst>
              </p:cNvPr>
              <p:cNvSpPr txBox="1"/>
              <p:nvPr/>
            </p:nvSpPr>
            <p:spPr>
              <a:xfrm>
                <a:off x="901828" y="1883133"/>
                <a:ext cx="4413133" cy="1077358"/>
              </a:xfrm>
              <a:prstGeom prst="rect">
                <a:avLst/>
              </a:prstGeom>
              <a:noFill/>
            </p:spPr>
            <p:txBody>
              <a:bodyPr wrap="square" lIns="0" tIns="0" rIns="0" bIns="0" rtlCol="0">
                <a:spAutoFit/>
              </a:bodyPr>
              <a:lstStyle/>
              <a:p>
                <a:pPr defTabSz="685709">
                  <a:defRPr/>
                </a:pPr>
                <a:r>
                  <a:rPr lang="en-US" sz="1050" dirty="0"/>
                  <a:t>ESG is a corporate practice that follows a set of standards for how a company operates in a socially aware manner. It is generally a branch of CSR, but it more closely relates to how investors make decisions to get involved with an organization. </a:t>
                </a:r>
                <a:endParaRPr lang="en-CA" sz="1050" dirty="0"/>
              </a:p>
            </p:txBody>
          </p:sp>
          <p:sp>
            <p:nvSpPr>
              <p:cNvPr id="38" name="TextBox 37">
                <a:extLst>
                  <a:ext uri="{FF2B5EF4-FFF2-40B4-BE49-F238E27FC236}">
                    <a16:creationId xmlns:a16="http://schemas.microsoft.com/office/drawing/2014/main" id="{920EFD3E-CCB8-4CB9-A482-7BDBFBA2BB86}"/>
                  </a:ext>
                </a:extLst>
              </p:cNvPr>
              <p:cNvSpPr txBox="1"/>
              <p:nvPr/>
            </p:nvSpPr>
            <p:spPr>
              <a:xfrm>
                <a:off x="901828" y="1295868"/>
                <a:ext cx="3439246" cy="307816"/>
              </a:xfrm>
              <a:prstGeom prst="rect">
                <a:avLst/>
              </a:prstGeom>
              <a:noFill/>
            </p:spPr>
            <p:txBody>
              <a:bodyPr wrap="square" lIns="0" tIns="0" rIns="0" bIns="0" rtlCol="0" anchor="ctr" anchorCtr="0">
                <a:spAutoFit/>
              </a:bodyPr>
              <a:lstStyle/>
              <a:p>
                <a:r>
                  <a:rPr lang="en-US" sz="1500" b="1" dirty="0">
                    <a:solidFill>
                      <a:schemeClr val="accent2"/>
                    </a:solidFill>
                  </a:rPr>
                  <a:t>Environmental social good (ESG)</a:t>
                </a:r>
              </a:p>
            </p:txBody>
          </p:sp>
        </p:grpSp>
        <p:sp>
          <p:nvSpPr>
            <p:cNvPr id="36" name="Rectangle 35">
              <a:extLst>
                <a:ext uri="{FF2B5EF4-FFF2-40B4-BE49-F238E27FC236}">
                  <a16:creationId xmlns:a16="http://schemas.microsoft.com/office/drawing/2014/main" id="{1B3EE3ED-6057-4B37-9155-2FED79BD98B7}"/>
                </a:ext>
              </a:extLst>
            </p:cNvPr>
            <p:cNvSpPr/>
            <p:nvPr/>
          </p:nvSpPr>
          <p:spPr>
            <a:xfrm rot="16200000">
              <a:off x="1927073" y="723226"/>
              <a:ext cx="50472" cy="6534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1"/>
                </a:solidFill>
              </a:endParaRPr>
            </a:p>
          </p:txBody>
        </p:sp>
      </p:grpSp>
      <p:grpSp>
        <p:nvGrpSpPr>
          <p:cNvPr id="47" name="Group 46">
            <a:extLst>
              <a:ext uri="{FF2B5EF4-FFF2-40B4-BE49-F238E27FC236}">
                <a16:creationId xmlns:a16="http://schemas.microsoft.com/office/drawing/2014/main" id="{AB6CAF1A-8BD3-46E6-B9DF-40A90816F10F}"/>
              </a:ext>
            </a:extLst>
          </p:cNvPr>
          <p:cNvGrpSpPr/>
          <p:nvPr/>
        </p:nvGrpSpPr>
        <p:grpSpPr>
          <a:xfrm>
            <a:off x="1385166" y="3570425"/>
            <a:ext cx="3186835" cy="925139"/>
            <a:chOff x="1625576" y="653304"/>
            <a:chExt cx="4249667" cy="1233680"/>
          </a:xfrm>
        </p:grpSpPr>
        <p:grpSp>
          <p:nvGrpSpPr>
            <p:cNvPr id="48" name="Group 47">
              <a:extLst>
                <a:ext uri="{FF2B5EF4-FFF2-40B4-BE49-F238E27FC236}">
                  <a16:creationId xmlns:a16="http://schemas.microsoft.com/office/drawing/2014/main" id="{B38D9FBB-4820-44DD-82D5-C37E4DE590C6}"/>
                </a:ext>
              </a:extLst>
            </p:cNvPr>
            <p:cNvGrpSpPr/>
            <p:nvPr/>
          </p:nvGrpSpPr>
          <p:grpSpPr>
            <a:xfrm>
              <a:off x="1625576" y="653304"/>
              <a:ext cx="4249667" cy="1233680"/>
              <a:chOff x="901828" y="1295868"/>
              <a:chExt cx="4249667" cy="1233680"/>
            </a:xfrm>
          </p:grpSpPr>
          <p:sp>
            <p:nvSpPr>
              <p:cNvPr id="50" name="TextBox 49">
                <a:extLst>
                  <a:ext uri="{FF2B5EF4-FFF2-40B4-BE49-F238E27FC236}">
                    <a16:creationId xmlns:a16="http://schemas.microsoft.com/office/drawing/2014/main" id="{D58F1F5E-EDEE-4B75-A97F-98B4C8428F47}"/>
                  </a:ext>
                </a:extLst>
              </p:cNvPr>
              <p:cNvSpPr txBox="1"/>
              <p:nvPr/>
            </p:nvSpPr>
            <p:spPr>
              <a:xfrm>
                <a:off x="901829" y="1883133"/>
                <a:ext cx="4249666" cy="646415"/>
              </a:xfrm>
              <a:prstGeom prst="rect">
                <a:avLst/>
              </a:prstGeom>
              <a:noFill/>
            </p:spPr>
            <p:txBody>
              <a:bodyPr wrap="square" lIns="0" tIns="0" rIns="0" bIns="0" rtlCol="0">
                <a:spAutoFit/>
              </a:bodyPr>
              <a:lstStyle/>
              <a:p>
                <a:pPr defTabSz="685709">
                  <a:defRPr/>
                </a:pPr>
                <a:r>
                  <a:rPr lang="en-US" sz="1050" dirty="0"/>
                  <a:t>Ethnicity refers to a shared set of cultural traditions and practices, generally concentrated around nationality. For example, Indian, Chinese, European. </a:t>
                </a:r>
              </a:p>
            </p:txBody>
          </p:sp>
          <p:sp>
            <p:nvSpPr>
              <p:cNvPr id="51" name="TextBox 50">
                <a:extLst>
                  <a:ext uri="{FF2B5EF4-FFF2-40B4-BE49-F238E27FC236}">
                    <a16:creationId xmlns:a16="http://schemas.microsoft.com/office/drawing/2014/main" id="{DDB950F3-6FB3-4F44-8EB8-F1F5F0FB087D}"/>
                  </a:ext>
                </a:extLst>
              </p:cNvPr>
              <p:cNvSpPr txBox="1"/>
              <p:nvPr/>
            </p:nvSpPr>
            <p:spPr>
              <a:xfrm>
                <a:off x="901828" y="1295868"/>
                <a:ext cx="3439245" cy="307816"/>
              </a:xfrm>
              <a:prstGeom prst="rect">
                <a:avLst/>
              </a:prstGeom>
              <a:noFill/>
            </p:spPr>
            <p:txBody>
              <a:bodyPr wrap="square" lIns="0" tIns="0" rIns="0" bIns="0" rtlCol="0" anchor="ctr" anchorCtr="0">
                <a:spAutoFit/>
              </a:bodyPr>
              <a:lstStyle/>
              <a:p>
                <a:r>
                  <a:rPr lang="en-US" sz="1500" b="1" dirty="0">
                    <a:solidFill>
                      <a:schemeClr val="accent2"/>
                    </a:solidFill>
                  </a:rPr>
                  <a:t>Ethnicity</a:t>
                </a:r>
              </a:p>
            </p:txBody>
          </p:sp>
        </p:grpSp>
        <p:sp>
          <p:nvSpPr>
            <p:cNvPr id="49" name="Rectangle 48">
              <a:extLst>
                <a:ext uri="{FF2B5EF4-FFF2-40B4-BE49-F238E27FC236}">
                  <a16:creationId xmlns:a16="http://schemas.microsoft.com/office/drawing/2014/main" id="{E058FB92-7B2E-4B64-B64C-65211A039F96}"/>
                </a:ext>
              </a:extLst>
            </p:cNvPr>
            <p:cNvSpPr/>
            <p:nvPr/>
          </p:nvSpPr>
          <p:spPr>
            <a:xfrm rot="16200000">
              <a:off x="1927073" y="723226"/>
              <a:ext cx="50472" cy="6534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1"/>
                </a:solidFill>
              </a:endParaRPr>
            </a:p>
          </p:txBody>
        </p:sp>
      </p:grpSp>
      <p:grpSp>
        <p:nvGrpSpPr>
          <p:cNvPr id="52" name="Group 51">
            <a:extLst>
              <a:ext uri="{FF2B5EF4-FFF2-40B4-BE49-F238E27FC236}">
                <a16:creationId xmlns:a16="http://schemas.microsoft.com/office/drawing/2014/main" id="{11339D4E-35C5-41BD-BECD-DD25D28A5A17}"/>
              </a:ext>
            </a:extLst>
          </p:cNvPr>
          <p:cNvGrpSpPr/>
          <p:nvPr/>
        </p:nvGrpSpPr>
        <p:grpSpPr>
          <a:xfrm>
            <a:off x="1385166" y="1956650"/>
            <a:ext cx="3309419" cy="1571470"/>
            <a:chOff x="1625576" y="653304"/>
            <a:chExt cx="4413133" cy="2095567"/>
          </a:xfrm>
        </p:grpSpPr>
        <p:grpSp>
          <p:nvGrpSpPr>
            <p:cNvPr id="53" name="Group 52">
              <a:extLst>
                <a:ext uri="{FF2B5EF4-FFF2-40B4-BE49-F238E27FC236}">
                  <a16:creationId xmlns:a16="http://schemas.microsoft.com/office/drawing/2014/main" id="{414BD21D-4D19-4B57-BFDC-B4AC9D987183}"/>
                </a:ext>
              </a:extLst>
            </p:cNvPr>
            <p:cNvGrpSpPr/>
            <p:nvPr/>
          </p:nvGrpSpPr>
          <p:grpSpPr>
            <a:xfrm>
              <a:off x="1625576" y="653304"/>
              <a:ext cx="4413133" cy="2095567"/>
              <a:chOff x="901828" y="1295868"/>
              <a:chExt cx="4413133" cy="2095567"/>
            </a:xfrm>
          </p:grpSpPr>
          <p:sp>
            <p:nvSpPr>
              <p:cNvPr id="55" name="TextBox 54">
                <a:extLst>
                  <a:ext uri="{FF2B5EF4-FFF2-40B4-BE49-F238E27FC236}">
                    <a16:creationId xmlns:a16="http://schemas.microsoft.com/office/drawing/2014/main" id="{BFB6E2A2-8783-4AB2-B8ED-B9F8747AE1AC}"/>
                  </a:ext>
                </a:extLst>
              </p:cNvPr>
              <p:cNvSpPr txBox="1"/>
              <p:nvPr/>
            </p:nvSpPr>
            <p:spPr>
              <a:xfrm>
                <a:off x="901828" y="1883133"/>
                <a:ext cx="4413133" cy="1508302"/>
              </a:xfrm>
              <a:prstGeom prst="rect">
                <a:avLst/>
              </a:prstGeom>
              <a:noFill/>
            </p:spPr>
            <p:txBody>
              <a:bodyPr wrap="square" lIns="0" tIns="0" rIns="0" bIns="0" rtlCol="0">
                <a:spAutoFit/>
              </a:bodyPr>
              <a:lstStyle/>
              <a:p>
                <a:pPr defTabSz="685709">
                  <a:defRPr/>
                </a:pPr>
                <a:r>
                  <a:rPr lang="en-US" sz="1050" dirty="0">
                    <a:solidFill>
                      <a:schemeClr val="dk1"/>
                    </a:solidFill>
                  </a:rPr>
                  <a:t>Equality refers to treating all individuals the same and does not take into consideration the underpinnings of power, privilege, and systemic inequalities. A key assumption in this concept is that individuals all have a level-playing field and have equal access to opportunities, and this is perceived as a “fair” practice. Equality only focuses on fair treatment, not the outcome. </a:t>
                </a:r>
                <a:endParaRPr lang="en-CA" sz="1050" dirty="0">
                  <a:solidFill>
                    <a:schemeClr val="dk1"/>
                  </a:solidFill>
                </a:endParaRPr>
              </a:p>
            </p:txBody>
          </p:sp>
          <p:sp>
            <p:nvSpPr>
              <p:cNvPr id="56" name="TextBox 55">
                <a:extLst>
                  <a:ext uri="{FF2B5EF4-FFF2-40B4-BE49-F238E27FC236}">
                    <a16:creationId xmlns:a16="http://schemas.microsoft.com/office/drawing/2014/main" id="{7E3AD9EF-30FF-4BAF-84C2-36D479DABAD6}"/>
                  </a:ext>
                </a:extLst>
              </p:cNvPr>
              <p:cNvSpPr txBox="1"/>
              <p:nvPr/>
            </p:nvSpPr>
            <p:spPr>
              <a:xfrm>
                <a:off x="901828" y="1295868"/>
                <a:ext cx="3439246" cy="307816"/>
              </a:xfrm>
              <a:prstGeom prst="rect">
                <a:avLst/>
              </a:prstGeom>
              <a:noFill/>
            </p:spPr>
            <p:txBody>
              <a:bodyPr wrap="square" lIns="0" tIns="0" rIns="0" bIns="0" rtlCol="0" anchor="ctr" anchorCtr="0">
                <a:spAutoFit/>
              </a:bodyPr>
              <a:lstStyle/>
              <a:p>
                <a:r>
                  <a:rPr lang="en-US" sz="1500" b="1" dirty="0">
                    <a:solidFill>
                      <a:schemeClr val="accent2"/>
                    </a:solidFill>
                  </a:rPr>
                  <a:t>Equality</a:t>
                </a:r>
              </a:p>
            </p:txBody>
          </p:sp>
        </p:grpSp>
        <p:sp>
          <p:nvSpPr>
            <p:cNvPr id="54" name="Rectangle 53">
              <a:extLst>
                <a:ext uri="{FF2B5EF4-FFF2-40B4-BE49-F238E27FC236}">
                  <a16:creationId xmlns:a16="http://schemas.microsoft.com/office/drawing/2014/main" id="{057D80DC-B380-48E3-ADB5-3D671F0833E8}"/>
                </a:ext>
              </a:extLst>
            </p:cNvPr>
            <p:cNvSpPr/>
            <p:nvPr/>
          </p:nvSpPr>
          <p:spPr>
            <a:xfrm rot="16200000">
              <a:off x="1927073" y="723226"/>
              <a:ext cx="50472" cy="6534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1"/>
                </a:solidFill>
              </a:endParaRPr>
            </a:p>
          </p:txBody>
        </p:sp>
      </p:grpSp>
      <p:grpSp>
        <p:nvGrpSpPr>
          <p:cNvPr id="57" name="Group 56">
            <a:extLst>
              <a:ext uri="{FF2B5EF4-FFF2-40B4-BE49-F238E27FC236}">
                <a16:creationId xmlns:a16="http://schemas.microsoft.com/office/drawing/2014/main" id="{76C56442-D6D9-46C1-8E20-A2D2072F87E7}"/>
              </a:ext>
            </a:extLst>
          </p:cNvPr>
          <p:cNvGrpSpPr/>
          <p:nvPr/>
        </p:nvGrpSpPr>
        <p:grpSpPr>
          <a:xfrm>
            <a:off x="5036659" y="1758420"/>
            <a:ext cx="3604628" cy="3153954"/>
            <a:chOff x="1625576" y="653304"/>
            <a:chExt cx="4806796" cy="4205820"/>
          </a:xfrm>
        </p:grpSpPr>
        <p:grpSp>
          <p:nvGrpSpPr>
            <p:cNvPr id="58" name="Group 57">
              <a:extLst>
                <a:ext uri="{FF2B5EF4-FFF2-40B4-BE49-F238E27FC236}">
                  <a16:creationId xmlns:a16="http://schemas.microsoft.com/office/drawing/2014/main" id="{67E4C273-7B2B-4FDD-B580-002B2D8D5BB5}"/>
                </a:ext>
              </a:extLst>
            </p:cNvPr>
            <p:cNvGrpSpPr/>
            <p:nvPr/>
          </p:nvGrpSpPr>
          <p:grpSpPr>
            <a:xfrm>
              <a:off x="1625576" y="653304"/>
              <a:ext cx="4806796" cy="4205820"/>
              <a:chOff x="901828" y="1295868"/>
              <a:chExt cx="4806796" cy="4205820"/>
            </a:xfrm>
          </p:grpSpPr>
          <p:sp>
            <p:nvSpPr>
              <p:cNvPr id="60" name="TextBox 59">
                <a:extLst>
                  <a:ext uri="{FF2B5EF4-FFF2-40B4-BE49-F238E27FC236}">
                    <a16:creationId xmlns:a16="http://schemas.microsoft.com/office/drawing/2014/main" id="{DD584397-6C72-421B-9D4C-82FF7B173A81}"/>
                  </a:ext>
                </a:extLst>
              </p:cNvPr>
              <p:cNvSpPr txBox="1"/>
              <p:nvPr/>
            </p:nvSpPr>
            <p:spPr>
              <a:xfrm>
                <a:off x="901828" y="1883133"/>
                <a:ext cx="4806796" cy="3618555"/>
              </a:xfrm>
              <a:prstGeom prst="rect">
                <a:avLst/>
              </a:prstGeom>
              <a:noFill/>
            </p:spPr>
            <p:txBody>
              <a:bodyPr wrap="square" lIns="0" tIns="0" rIns="0" bIns="0" rtlCol="0">
                <a:spAutoFit/>
              </a:bodyPr>
              <a:lstStyle/>
              <a:p>
                <a:pPr defTabSz="685709">
                  <a:spcAft>
                    <a:spcPts val="450"/>
                  </a:spcAft>
                  <a:defRPr/>
                </a:pPr>
                <a:r>
                  <a:rPr lang="en-US" sz="1050" dirty="0"/>
                  <a:t>Equity focuses on the outcome of “fair treatment.” Fairness looks different based on an individual’s power and privilege in society. While equality focuses on equal opportunity, equity takes it a step further and addresses the accommodations required to achieve a fair outcome. It considers individual differences. </a:t>
                </a:r>
              </a:p>
              <a:p>
                <a:pPr defTabSz="685709">
                  <a:spcAft>
                    <a:spcPts val="450"/>
                  </a:spcAft>
                  <a:defRPr/>
                </a:pPr>
                <a:r>
                  <a:rPr lang="en-US" sz="1050" dirty="0"/>
                  <a:t>For example, affirmative action is a common equity practice. It refers to the promotion of defined marginalized groups of people to give them equal access to what the majority of the population has. It can be seen in hiring policies that mandate </a:t>
                </a:r>
                <a:r>
                  <a:rPr lang="en-US" sz="1050"/>
                  <a:t>that organizations hire a </a:t>
                </a:r>
                <a:r>
                  <a:rPr lang="en-US" sz="1050" dirty="0"/>
                  <a:t>specific number of people in a marginalized group. </a:t>
                </a:r>
              </a:p>
              <a:p>
                <a:pPr defTabSz="685709">
                  <a:defRPr/>
                </a:pPr>
                <a:r>
                  <a:rPr lang="en-US" sz="1050" dirty="0"/>
                  <a:t>However, organizations should note that affirmative action is a complex area in which people from marginalized backgrounds are tokenized or treated as quotas or minimum requirements. Experiences like this force people from marginalized backgrounds to leave an organization. </a:t>
                </a:r>
                <a:endParaRPr lang="en-CA" sz="1050" dirty="0"/>
              </a:p>
            </p:txBody>
          </p:sp>
          <p:sp>
            <p:nvSpPr>
              <p:cNvPr id="61" name="TextBox 60">
                <a:extLst>
                  <a:ext uri="{FF2B5EF4-FFF2-40B4-BE49-F238E27FC236}">
                    <a16:creationId xmlns:a16="http://schemas.microsoft.com/office/drawing/2014/main" id="{319B9488-A5D1-4CF2-97D3-071D51B83D36}"/>
                  </a:ext>
                </a:extLst>
              </p:cNvPr>
              <p:cNvSpPr txBox="1"/>
              <p:nvPr/>
            </p:nvSpPr>
            <p:spPr>
              <a:xfrm>
                <a:off x="901828" y="1295868"/>
                <a:ext cx="3439246" cy="307816"/>
              </a:xfrm>
              <a:prstGeom prst="rect">
                <a:avLst/>
              </a:prstGeom>
              <a:noFill/>
            </p:spPr>
            <p:txBody>
              <a:bodyPr wrap="square" lIns="0" tIns="0" rIns="0" bIns="0" rtlCol="0" anchor="ctr" anchorCtr="0">
                <a:spAutoFit/>
              </a:bodyPr>
              <a:lstStyle/>
              <a:p>
                <a:r>
                  <a:rPr lang="en-US" sz="1500" b="1" dirty="0">
                    <a:solidFill>
                      <a:schemeClr val="accent2"/>
                    </a:solidFill>
                  </a:rPr>
                  <a:t>Equity</a:t>
                </a:r>
              </a:p>
            </p:txBody>
          </p:sp>
        </p:grpSp>
        <p:sp>
          <p:nvSpPr>
            <p:cNvPr id="59" name="Rectangle 58">
              <a:extLst>
                <a:ext uri="{FF2B5EF4-FFF2-40B4-BE49-F238E27FC236}">
                  <a16:creationId xmlns:a16="http://schemas.microsoft.com/office/drawing/2014/main" id="{A8AC8B2B-B030-4278-AF14-FA0F642EF24B}"/>
                </a:ext>
              </a:extLst>
            </p:cNvPr>
            <p:cNvSpPr/>
            <p:nvPr/>
          </p:nvSpPr>
          <p:spPr>
            <a:xfrm rot="16200000">
              <a:off x="1927073" y="723226"/>
              <a:ext cx="50472" cy="6534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1"/>
                </a:solidFill>
              </a:endParaRPr>
            </a:p>
          </p:txBody>
        </p:sp>
      </p:grpSp>
      <p:grpSp>
        <p:nvGrpSpPr>
          <p:cNvPr id="62" name="Group 61">
            <a:extLst>
              <a:ext uri="{FF2B5EF4-FFF2-40B4-BE49-F238E27FC236}">
                <a16:creationId xmlns:a16="http://schemas.microsoft.com/office/drawing/2014/main" id="{63B35F6D-0994-4B33-A807-1ADFE1785045}"/>
              </a:ext>
            </a:extLst>
          </p:cNvPr>
          <p:cNvGrpSpPr/>
          <p:nvPr/>
        </p:nvGrpSpPr>
        <p:grpSpPr>
          <a:xfrm>
            <a:off x="1385166" y="452062"/>
            <a:ext cx="3309419" cy="1248304"/>
            <a:chOff x="1625576" y="653304"/>
            <a:chExt cx="4413133" cy="1664623"/>
          </a:xfrm>
        </p:grpSpPr>
        <p:grpSp>
          <p:nvGrpSpPr>
            <p:cNvPr id="63" name="Group 62">
              <a:extLst>
                <a:ext uri="{FF2B5EF4-FFF2-40B4-BE49-F238E27FC236}">
                  <a16:creationId xmlns:a16="http://schemas.microsoft.com/office/drawing/2014/main" id="{8F225055-783D-4578-8D30-C2774B5F0D40}"/>
                </a:ext>
              </a:extLst>
            </p:cNvPr>
            <p:cNvGrpSpPr/>
            <p:nvPr/>
          </p:nvGrpSpPr>
          <p:grpSpPr>
            <a:xfrm>
              <a:off x="1625576" y="653304"/>
              <a:ext cx="4413133" cy="1664623"/>
              <a:chOff x="901828" y="1295868"/>
              <a:chExt cx="4413133" cy="1664623"/>
            </a:xfrm>
          </p:grpSpPr>
          <p:sp>
            <p:nvSpPr>
              <p:cNvPr id="65" name="TextBox 64">
                <a:extLst>
                  <a:ext uri="{FF2B5EF4-FFF2-40B4-BE49-F238E27FC236}">
                    <a16:creationId xmlns:a16="http://schemas.microsoft.com/office/drawing/2014/main" id="{3BE0585C-E0A6-4780-8C77-0D7F5A3DA6A5}"/>
                  </a:ext>
                </a:extLst>
              </p:cNvPr>
              <p:cNvSpPr txBox="1"/>
              <p:nvPr/>
            </p:nvSpPr>
            <p:spPr>
              <a:xfrm>
                <a:off x="901828" y="1883133"/>
                <a:ext cx="4413133" cy="1077358"/>
              </a:xfrm>
              <a:prstGeom prst="rect">
                <a:avLst/>
              </a:prstGeom>
              <a:noFill/>
            </p:spPr>
            <p:txBody>
              <a:bodyPr wrap="square" lIns="0" tIns="0" rIns="0" bIns="0" rtlCol="0">
                <a:spAutoFit/>
              </a:bodyPr>
              <a:lstStyle/>
              <a:p>
                <a:r>
                  <a:rPr lang="en-US" sz="1050" dirty="0"/>
                  <a:t>Employment status refers to an individual’s contract of employment at an organization. For example, employees may be part-time, full-time, or casual. For example, some parents may need accommodation to switch to part-time work in the event of a temporary family situation. </a:t>
                </a:r>
                <a:endParaRPr lang="en-CA" sz="1050" dirty="0"/>
              </a:p>
            </p:txBody>
          </p:sp>
          <p:sp>
            <p:nvSpPr>
              <p:cNvPr id="66" name="TextBox 65">
                <a:extLst>
                  <a:ext uri="{FF2B5EF4-FFF2-40B4-BE49-F238E27FC236}">
                    <a16:creationId xmlns:a16="http://schemas.microsoft.com/office/drawing/2014/main" id="{2A5B92FF-6E99-4680-B8AA-FD82515A00AF}"/>
                  </a:ext>
                </a:extLst>
              </p:cNvPr>
              <p:cNvSpPr txBox="1"/>
              <p:nvPr/>
            </p:nvSpPr>
            <p:spPr>
              <a:xfrm>
                <a:off x="901828" y="1295868"/>
                <a:ext cx="3439246" cy="307816"/>
              </a:xfrm>
              <a:prstGeom prst="rect">
                <a:avLst/>
              </a:prstGeom>
              <a:noFill/>
            </p:spPr>
            <p:txBody>
              <a:bodyPr wrap="square" lIns="0" tIns="0" rIns="0" bIns="0" rtlCol="0" anchor="ctr" anchorCtr="0">
                <a:spAutoFit/>
              </a:bodyPr>
              <a:lstStyle/>
              <a:p>
                <a:r>
                  <a:rPr lang="en-US" sz="1500" b="1" dirty="0">
                    <a:solidFill>
                      <a:schemeClr val="accent2"/>
                    </a:solidFill>
                  </a:rPr>
                  <a:t>Employment status</a:t>
                </a:r>
              </a:p>
            </p:txBody>
          </p:sp>
        </p:grpSp>
        <p:sp>
          <p:nvSpPr>
            <p:cNvPr id="64" name="Rectangle 63">
              <a:extLst>
                <a:ext uri="{FF2B5EF4-FFF2-40B4-BE49-F238E27FC236}">
                  <a16:creationId xmlns:a16="http://schemas.microsoft.com/office/drawing/2014/main" id="{418BEF11-E628-4AE5-BBCD-4AC1C7C2F73C}"/>
                </a:ext>
              </a:extLst>
            </p:cNvPr>
            <p:cNvSpPr/>
            <p:nvPr/>
          </p:nvSpPr>
          <p:spPr>
            <a:xfrm rot="16200000">
              <a:off x="1927073" y="723226"/>
              <a:ext cx="50472" cy="6534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1"/>
                </a:solidFill>
              </a:endParaRPr>
            </a:p>
          </p:txBody>
        </p:sp>
      </p:grpSp>
      <p:grpSp>
        <p:nvGrpSpPr>
          <p:cNvPr id="67" name="Group 66">
            <a:extLst>
              <a:ext uri="{FF2B5EF4-FFF2-40B4-BE49-F238E27FC236}">
                <a16:creationId xmlns:a16="http://schemas.microsoft.com/office/drawing/2014/main" id="{DC1B953E-F59D-4009-B673-CE774343F417}"/>
              </a:ext>
            </a:extLst>
          </p:cNvPr>
          <p:cNvGrpSpPr/>
          <p:nvPr/>
        </p:nvGrpSpPr>
        <p:grpSpPr>
          <a:xfrm>
            <a:off x="0" y="2260"/>
            <a:ext cx="452101" cy="4782546"/>
            <a:chOff x="0" y="2567"/>
            <a:chExt cx="602880" cy="6377558"/>
          </a:xfrm>
        </p:grpSpPr>
        <p:sp>
          <p:nvSpPr>
            <p:cNvPr id="68" name="Rectangle 67">
              <a:extLst>
                <a:ext uri="{FF2B5EF4-FFF2-40B4-BE49-F238E27FC236}">
                  <a16:creationId xmlns:a16="http://schemas.microsoft.com/office/drawing/2014/main" id="{BBE25067-8D6A-4C86-A00F-35A4A15A76CF}"/>
                </a:ext>
              </a:extLst>
            </p:cNvPr>
            <p:cNvSpPr/>
            <p:nvPr/>
          </p:nvSpPr>
          <p:spPr>
            <a:xfrm>
              <a:off x="0" y="2568"/>
              <a:ext cx="142875" cy="6377557"/>
            </a:xfrm>
            <a:prstGeom prst="rect">
              <a:avLst/>
            </a:prstGeom>
            <a:gradFill>
              <a:gsLst>
                <a:gs pos="33000">
                  <a:schemeClr val="accent4">
                    <a:lumMod val="20000"/>
                    <a:lumOff val="80000"/>
                  </a:schemeClr>
                </a:gs>
                <a:gs pos="13000">
                  <a:schemeClr val="accent3">
                    <a:lumMod val="20000"/>
                    <a:lumOff val="80000"/>
                  </a:schemeClr>
                </a:gs>
                <a:gs pos="59000">
                  <a:schemeClr val="accent1">
                    <a:lumMod val="40000"/>
                    <a:lumOff val="60000"/>
                  </a:schemeClr>
                </a:gs>
                <a:gs pos="85000">
                  <a:schemeClr val="accent1">
                    <a:lumMod val="20000"/>
                    <a:lumOff val="8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en-CA" sz="900" dirty="0">
                <a:latin typeface="Roboto Condensed Light" panose="02000000000000000000" pitchFamily="2" charset="0"/>
                <a:ea typeface="Roboto Condensed Light" panose="02000000000000000000" pitchFamily="2" charset="0"/>
              </a:endParaRPr>
            </a:p>
          </p:txBody>
        </p:sp>
        <p:grpSp>
          <p:nvGrpSpPr>
            <p:cNvPr id="69" name="Group 68">
              <a:extLst>
                <a:ext uri="{FF2B5EF4-FFF2-40B4-BE49-F238E27FC236}">
                  <a16:creationId xmlns:a16="http://schemas.microsoft.com/office/drawing/2014/main" id="{37AC37F5-A16A-4435-A014-E1CFA7481B2A}"/>
                </a:ext>
              </a:extLst>
            </p:cNvPr>
            <p:cNvGrpSpPr/>
            <p:nvPr/>
          </p:nvGrpSpPr>
          <p:grpSpPr>
            <a:xfrm>
              <a:off x="151786" y="2567"/>
              <a:ext cx="451094" cy="6377558"/>
              <a:chOff x="151785" y="2567"/>
              <a:chExt cx="451142" cy="6377558"/>
            </a:xfrm>
          </p:grpSpPr>
          <p:sp>
            <p:nvSpPr>
              <p:cNvPr id="70" name="Rectangle 69">
                <a:extLst>
                  <a:ext uri="{FF2B5EF4-FFF2-40B4-BE49-F238E27FC236}">
                    <a16:creationId xmlns:a16="http://schemas.microsoft.com/office/drawing/2014/main" id="{0D30DAF1-CD1B-4E17-9EB2-BA4DEF7A426A}"/>
                  </a:ext>
                </a:extLst>
              </p:cNvPr>
              <p:cNvSpPr/>
              <p:nvPr/>
            </p:nvSpPr>
            <p:spPr>
              <a:xfrm>
                <a:off x="152299" y="2567"/>
                <a:ext cx="450628"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3" action="ppaction://hlinksldjump"/>
                  </a:rPr>
                  <a:t>A</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71" name="Rectangle 70">
                <a:extLst>
                  <a:ext uri="{FF2B5EF4-FFF2-40B4-BE49-F238E27FC236}">
                    <a16:creationId xmlns:a16="http://schemas.microsoft.com/office/drawing/2014/main" id="{8902B0F6-12F6-421E-A274-62DD1FBA6FAA}"/>
                  </a:ext>
                </a:extLst>
              </p:cNvPr>
              <p:cNvSpPr/>
              <p:nvPr/>
            </p:nvSpPr>
            <p:spPr>
              <a:xfrm>
                <a:off x="151785" y="578970"/>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4" action="ppaction://hlinksldjump"/>
                  </a:rPr>
                  <a:t>B</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72" name="Rectangle 71">
                <a:extLst>
                  <a:ext uri="{FF2B5EF4-FFF2-40B4-BE49-F238E27FC236}">
                    <a16:creationId xmlns:a16="http://schemas.microsoft.com/office/drawing/2014/main" id="{F6FA0507-8595-44D1-BE07-378D3F2CBF1C}"/>
                  </a:ext>
                </a:extLst>
              </p:cNvPr>
              <p:cNvSpPr/>
              <p:nvPr/>
            </p:nvSpPr>
            <p:spPr>
              <a:xfrm>
                <a:off x="151785" y="1163163"/>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5" action="ppaction://hlinksldjump"/>
                  </a:rPr>
                  <a:t>C</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73" name="Rectangle 72">
                <a:extLst>
                  <a:ext uri="{FF2B5EF4-FFF2-40B4-BE49-F238E27FC236}">
                    <a16:creationId xmlns:a16="http://schemas.microsoft.com/office/drawing/2014/main" id="{AE0DB1AB-9014-413C-8399-4BE584B5BDC0}"/>
                  </a:ext>
                </a:extLst>
              </p:cNvPr>
              <p:cNvSpPr/>
              <p:nvPr/>
            </p:nvSpPr>
            <p:spPr>
              <a:xfrm>
                <a:off x="151785" y="1744941"/>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6" action="ppaction://hlinksldjump"/>
                  </a:rPr>
                  <a:t>D-E</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74" name="Rectangle 73">
                <a:extLst>
                  <a:ext uri="{FF2B5EF4-FFF2-40B4-BE49-F238E27FC236}">
                    <a16:creationId xmlns:a16="http://schemas.microsoft.com/office/drawing/2014/main" id="{B10A2C09-B1A0-4B50-B943-EEB37635D6FE}"/>
                  </a:ext>
                </a:extLst>
              </p:cNvPr>
              <p:cNvSpPr/>
              <p:nvPr/>
            </p:nvSpPr>
            <p:spPr>
              <a:xfrm>
                <a:off x="151785" y="3486706"/>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7" action="ppaction://hlinksldjump"/>
                  </a:rPr>
                  <a:t>I-L</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75" name="Rectangle 74">
                <a:extLst>
                  <a:ext uri="{FF2B5EF4-FFF2-40B4-BE49-F238E27FC236}">
                    <a16:creationId xmlns:a16="http://schemas.microsoft.com/office/drawing/2014/main" id="{1086FEEC-2221-407E-8AE8-AC11789CC57D}"/>
                  </a:ext>
                </a:extLst>
              </p:cNvPr>
              <p:cNvSpPr/>
              <p:nvPr/>
            </p:nvSpPr>
            <p:spPr>
              <a:xfrm>
                <a:off x="151785" y="2907536"/>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8" action="ppaction://hlinksldjump"/>
                  </a:rPr>
                  <a:t>F-H</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76" name="Rectangle 75">
                <a:extLst>
                  <a:ext uri="{FF2B5EF4-FFF2-40B4-BE49-F238E27FC236}">
                    <a16:creationId xmlns:a16="http://schemas.microsoft.com/office/drawing/2014/main" id="{491C7B32-5A99-4351-98D7-EE20B45E1F0D}"/>
                  </a:ext>
                </a:extLst>
              </p:cNvPr>
              <p:cNvSpPr/>
              <p:nvPr/>
            </p:nvSpPr>
            <p:spPr>
              <a:xfrm>
                <a:off x="151785" y="4064469"/>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9" action="ppaction://hlinksldjump"/>
                  </a:rPr>
                  <a:t>M-O</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77" name="Rectangle 76">
                <a:extLst>
                  <a:ext uri="{FF2B5EF4-FFF2-40B4-BE49-F238E27FC236}">
                    <a16:creationId xmlns:a16="http://schemas.microsoft.com/office/drawing/2014/main" id="{C481DE51-A9F6-44F1-B43F-4B5058BEF5D7}"/>
                  </a:ext>
                </a:extLst>
              </p:cNvPr>
              <p:cNvSpPr/>
              <p:nvPr/>
            </p:nvSpPr>
            <p:spPr>
              <a:xfrm>
                <a:off x="151785" y="4651757"/>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10" action="ppaction://hlinksldjump"/>
                  </a:rPr>
                  <a:t>P</a:t>
                </a:r>
                <a:endParaRPr lang="en-CA" sz="900" b="1" dirty="0">
                  <a:solidFill>
                    <a:schemeClr val="bg1">
                      <a:lumMod val="65000"/>
                    </a:schemeClr>
                  </a:solidFill>
                  <a:latin typeface="Roboto Condensed Light" panose="02000000000000000000" pitchFamily="2" charset="0"/>
                  <a:ea typeface="Roboto Condensed Light" panose="02000000000000000000" pitchFamily="2" charset="0"/>
                </a:endParaRPr>
              </a:p>
            </p:txBody>
          </p:sp>
          <p:sp>
            <p:nvSpPr>
              <p:cNvPr id="78" name="Rectangle 77">
                <a:extLst>
                  <a:ext uri="{FF2B5EF4-FFF2-40B4-BE49-F238E27FC236}">
                    <a16:creationId xmlns:a16="http://schemas.microsoft.com/office/drawing/2014/main" id="{B2AF638B-2DCE-4354-85AF-D6C68AF4F6F2}"/>
                  </a:ext>
                </a:extLst>
              </p:cNvPr>
              <p:cNvSpPr/>
              <p:nvPr/>
            </p:nvSpPr>
            <p:spPr>
              <a:xfrm>
                <a:off x="151785" y="5230209"/>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bg1"/>
                    </a:solidFill>
                    <a:latin typeface="Roboto Condensed Light" panose="02000000000000000000" pitchFamily="2" charset="0"/>
                    <a:ea typeface="Roboto Condensed Light" panose="02000000000000000000" pitchFamily="2" charset="0"/>
                    <a:hlinkClick r:id="rId11" action="ppaction://hlinksldjump"/>
                  </a:rPr>
                  <a:t>Q-S</a:t>
                </a:r>
                <a:endParaRPr lang="en-CA" sz="900" b="1" dirty="0">
                  <a:solidFill>
                    <a:schemeClr val="bg1"/>
                  </a:solidFill>
                  <a:latin typeface="Roboto Condensed Light" panose="02000000000000000000" pitchFamily="2" charset="0"/>
                  <a:ea typeface="Roboto Condensed Light" panose="02000000000000000000" pitchFamily="2" charset="0"/>
                </a:endParaRPr>
              </a:p>
            </p:txBody>
          </p:sp>
          <p:sp>
            <p:nvSpPr>
              <p:cNvPr id="79" name="Rectangle 78">
                <a:extLst>
                  <a:ext uri="{FF2B5EF4-FFF2-40B4-BE49-F238E27FC236}">
                    <a16:creationId xmlns:a16="http://schemas.microsoft.com/office/drawing/2014/main" id="{81EBE95B-44D1-4EF3-BFF1-C736D2B1590B}"/>
                  </a:ext>
                </a:extLst>
              </p:cNvPr>
              <p:cNvSpPr/>
              <p:nvPr/>
            </p:nvSpPr>
            <p:spPr>
              <a:xfrm>
                <a:off x="151785" y="2322704"/>
                <a:ext cx="451142" cy="57215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bg1"/>
                    </a:solidFill>
                    <a:latin typeface="Roboto Condensed Light" panose="02000000000000000000" pitchFamily="2" charset="0"/>
                    <a:ea typeface="Roboto Condensed Light" panose="02000000000000000000" pitchFamily="2" charset="0"/>
                    <a:hlinkClick r:id="rId12" action="ppaction://hlinksldjump">
                      <a:extLst>
                        <a:ext uri="{A12FA001-AC4F-418D-AE19-62706E023703}">
                          <ahyp:hlinkClr xmlns:ahyp="http://schemas.microsoft.com/office/drawing/2018/hyperlinkcolor" val="tx"/>
                        </a:ext>
                      </a:extLst>
                    </a:hlinkClick>
                  </a:rPr>
                  <a:t>E</a:t>
                </a:r>
                <a:endParaRPr lang="en-CA" sz="900" b="1" dirty="0">
                  <a:solidFill>
                    <a:schemeClr val="bg1"/>
                  </a:solidFill>
                  <a:latin typeface="Roboto Condensed Light" panose="02000000000000000000" pitchFamily="2" charset="0"/>
                  <a:ea typeface="Roboto Condensed Light" panose="02000000000000000000" pitchFamily="2" charset="0"/>
                </a:endParaRPr>
              </a:p>
            </p:txBody>
          </p:sp>
          <p:sp>
            <p:nvSpPr>
              <p:cNvPr id="80" name="Rectangle 79">
                <a:extLst>
                  <a:ext uri="{FF2B5EF4-FFF2-40B4-BE49-F238E27FC236}">
                    <a16:creationId xmlns:a16="http://schemas.microsoft.com/office/drawing/2014/main" id="{83ED5146-3ED6-40AB-9FAA-0E59D18AC2B3}"/>
                  </a:ext>
                </a:extLst>
              </p:cNvPr>
              <p:cNvSpPr/>
              <p:nvPr/>
            </p:nvSpPr>
            <p:spPr>
              <a:xfrm>
                <a:off x="151785" y="5807972"/>
                <a:ext cx="451142" cy="57215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rPr>
                  <a:t>T-Z</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grpSp>
      </p:grpSp>
    </p:spTree>
    <p:extLst>
      <p:ext uri="{BB962C8B-B14F-4D97-AF65-F5344CB8AC3E}">
        <p14:creationId xmlns:p14="http://schemas.microsoft.com/office/powerpoint/2010/main" val="337890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75147166-75D4-4175-94D9-93EDC2ACD60C}"/>
              </a:ext>
            </a:extLst>
          </p:cNvPr>
          <p:cNvGrpSpPr/>
          <p:nvPr/>
        </p:nvGrpSpPr>
        <p:grpSpPr>
          <a:xfrm>
            <a:off x="1385166" y="424161"/>
            <a:ext cx="3309419" cy="1409887"/>
            <a:chOff x="1625576" y="653304"/>
            <a:chExt cx="4413133" cy="1880095"/>
          </a:xfrm>
        </p:grpSpPr>
        <p:grpSp>
          <p:nvGrpSpPr>
            <p:cNvPr id="35" name="Group 34">
              <a:extLst>
                <a:ext uri="{FF2B5EF4-FFF2-40B4-BE49-F238E27FC236}">
                  <a16:creationId xmlns:a16="http://schemas.microsoft.com/office/drawing/2014/main" id="{FE911B02-AFED-48A2-BE0B-EA504D447AEC}"/>
                </a:ext>
              </a:extLst>
            </p:cNvPr>
            <p:cNvGrpSpPr/>
            <p:nvPr/>
          </p:nvGrpSpPr>
          <p:grpSpPr>
            <a:xfrm>
              <a:off x="1625576" y="653304"/>
              <a:ext cx="4413133" cy="1880095"/>
              <a:chOff x="901828" y="1295868"/>
              <a:chExt cx="4413133" cy="1880095"/>
            </a:xfrm>
          </p:grpSpPr>
          <p:sp>
            <p:nvSpPr>
              <p:cNvPr id="37" name="TextBox 36">
                <a:extLst>
                  <a:ext uri="{FF2B5EF4-FFF2-40B4-BE49-F238E27FC236}">
                    <a16:creationId xmlns:a16="http://schemas.microsoft.com/office/drawing/2014/main" id="{7B068A00-F977-48E1-8754-BF731188675B}"/>
                  </a:ext>
                </a:extLst>
              </p:cNvPr>
              <p:cNvSpPr txBox="1"/>
              <p:nvPr/>
            </p:nvSpPr>
            <p:spPr>
              <a:xfrm>
                <a:off x="901828" y="1883133"/>
                <a:ext cx="4413133" cy="1292830"/>
              </a:xfrm>
              <a:prstGeom prst="rect">
                <a:avLst/>
              </a:prstGeom>
              <a:noFill/>
            </p:spPr>
            <p:txBody>
              <a:bodyPr wrap="square" lIns="0" tIns="0" rIns="0" bIns="0" rtlCol="0">
                <a:spAutoFit/>
              </a:bodyPr>
              <a:lstStyle/>
              <a:p>
                <a:pPr defTabSz="685709">
                  <a:defRPr/>
                </a:pPr>
                <a:r>
                  <a:rPr lang="en-US" sz="1050" dirty="0"/>
                  <a:t>Family status refers to an individual’s caregiving responsibilities or commitment in relationships. For example, caring for children from a parental or guardianship capacity (i.e. biological, adoptive, foster care), caring for aging parents or family members, family members with disabilities, or families headed by LGBTQ2IA+ persons. </a:t>
                </a:r>
              </a:p>
            </p:txBody>
          </p:sp>
          <p:sp>
            <p:nvSpPr>
              <p:cNvPr id="38" name="TextBox 37">
                <a:extLst>
                  <a:ext uri="{FF2B5EF4-FFF2-40B4-BE49-F238E27FC236}">
                    <a16:creationId xmlns:a16="http://schemas.microsoft.com/office/drawing/2014/main" id="{920EFD3E-CCB8-4CB9-A482-7BDBFBA2BB86}"/>
                  </a:ext>
                </a:extLst>
              </p:cNvPr>
              <p:cNvSpPr txBox="1"/>
              <p:nvPr/>
            </p:nvSpPr>
            <p:spPr>
              <a:xfrm>
                <a:off x="901828" y="1295868"/>
                <a:ext cx="3439246" cy="307816"/>
              </a:xfrm>
              <a:prstGeom prst="rect">
                <a:avLst/>
              </a:prstGeom>
              <a:noFill/>
            </p:spPr>
            <p:txBody>
              <a:bodyPr wrap="square" lIns="0" tIns="0" rIns="0" bIns="0" rtlCol="0" anchor="ctr" anchorCtr="0">
                <a:spAutoFit/>
              </a:bodyPr>
              <a:lstStyle/>
              <a:p>
                <a:r>
                  <a:rPr lang="en-US" sz="1500" b="1" dirty="0">
                    <a:solidFill>
                      <a:srgbClr val="A8C3EA"/>
                    </a:solidFill>
                  </a:rPr>
                  <a:t>Family status</a:t>
                </a:r>
              </a:p>
            </p:txBody>
          </p:sp>
        </p:grpSp>
        <p:sp>
          <p:nvSpPr>
            <p:cNvPr id="36" name="Rectangle 35">
              <a:extLst>
                <a:ext uri="{FF2B5EF4-FFF2-40B4-BE49-F238E27FC236}">
                  <a16:creationId xmlns:a16="http://schemas.microsoft.com/office/drawing/2014/main" id="{1B3EE3ED-6057-4B37-9155-2FED79BD98B7}"/>
                </a:ext>
              </a:extLst>
            </p:cNvPr>
            <p:cNvSpPr/>
            <p:nvPr/>
          </p:nvSpPr>
          <p:spPr>
            <a:xfrm rot="16200000">
              <a:off x="1927073" y="723226"/>
              <a:ext cx="50472" cy="653465"/>
            </a:xfrm>
            <a:prstGeom prst="rect">
              <a:avLst/>
            </a:prstGeom>
            <a:solidFill>
              <a:srgbClr val="A8C3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rgbClr val="A8C3EA"/>
                </a:solidFill>
              </a:endParaRPr>
            </a:p>
          </p:txBody>
        </p:sp>
      </p:grpSp>
      <p:grpSp>
        <p:nvGrpSpPr>
          <p:cNvPr id="52" name="Group 51">
            <a:extLst>
              <a:ext uri="{FF2B5EF4-FFF2-40B4-BE49-F238E27FC236}">
                <a16:creationId xmlns:a16="http://schemas.microsoft.com/office/drawing/2014/main" id="{11339D4E-35C5-41BD-BECD-DD25D28A5A17}"/>
              </a:ext>
            </a:extLst>
          </p:cNvPr>
          <p:cNvGrpSpPr/>
          <p:nvPr/>
        </p:nvGrpSpPr>
        <p:grpSpPr>
          <a:xfrm>
            <a:off x="1385166" y="2056933"/>
            <a:ext cx="3309419" cy="1409887"/>
            <a:chOff x="1625576" y="653304"/>
            <a:chExt cx="4413133" cy="1880095"/>
          </a:xfrm>
        </p:grpSpPr>
        <p:grpSp>
          <p:nvGrpSpPr>
            <p:cNvPr id="53" name="Group 52">
              <a:extLst>
                <a:ext uri="{FF2B5EF4-FFF2-40B4-BE49-F238E27FC236}">
                  <a16:creationId xmlns:a16="http://schemas.microsoft.com/office/drawing/2014/main" id="{414BD21D-4D19-4B57-BFDC-B4AC9D987183}"/>
                </a:ext>
              </a:extLst>
            </p:cNvPr>
            <p:cNvGrpSpPr/>
            <p:nvPr/>
          </p:nvGrpSpPr>
          <p:grpSpPr>
            <a:xfrm>
              <a:off x="1625576" y="653304"/>
              <a:ext cx="4413133" cy="1880095"/>
              <a:chOff x="901828" y="1295868"/>
              <a:chExt cx="4413133" cy="1880095"/>
            </a:xfrm>
          </p:grpSpPr>
          <p:sp>
            <p:nvSpPr>
              <p:cNvPr id="55" name="TextBox 54">
                <a:extLst>
                  <a:ext uri="{FF2B5EF4-FFF2-40B4-BE49-F238E27FC236}">
                    <a16:creationId xmlns:a16="http://schemas.microsoft.com/office/drawing/2014/main" id="{BFB6E2A2-8783-4AB2-B8ED-B9F8747AE1AC}"/>
                  </a:ext>
                </a:extLst>
              </p:cNvPr>
              <p:cNvSpPr txBox="1"/>
              <p:nvPr/>
            </p:nvSpPr>
            <p:spPr>
              <a:xfrm>
                <a:off x="901828" y="1883133"/>
                <a:ext cx="4413133" cy="1292830"/>
              </a:xfrm>
              <a:prstGeom prst="rect">
                <a:avLst/>
              </a:prstGeom>
              <a:noFill/>
            </p:spPr>
            <p:txBody>
              <a:bodyPr wrap="square" lIns="0" tIns="0" rIns="0" bIns="0" rtlCol="0">
                <a:spAutoFit/>
              </a:bodyPr>
              <a:lstStyle/>
              <a:p>
                <a:pPr defTabSz="685709">
                  <a:defRPr/>
                </a:pPr>
                <a:r>
                  <a:rPr lang="en-US" sz="1050" dirty="0"/>
                  <a:t>Gender is a social construct of roles and behaviors. It is fluid and can often be an identifying characteristic of how individuals perceive themselves and others. Gender identity is how individuals experience and express their self-perceptions. For example, male-ness, female-ness, or non-binary. </a:t>
                </a:r>
                <a:endParaRPr lang="en-CA" sz="1050" dirty="0"/>
              </a:p>
            </p:txBody>
          </p:sp>
          <p:sp>
            <p:nvSpPr>
              <p:cNvPr id="56" name="TextBox 55">
                <a:extLst>
                  <a:ext uri="{FF2B5EF4-FFF2-40B4-BE49-F238E27FC236}">
                    <a16:creationId xmlns:a16="http://schemas.microsoft.com/office/drawing/2014/main" id="{7E3AD9EF-30FF-4BAF-84C2-36D479DABAD6}"/>
                  </a:ext>
                </a:extLst>
              </p:cNvPr>
              <p:cNvSpPr txBox="1"/>
              <p:nvPr/>
            </p:nvSpPr>
            <p:spPr>
              <a:xfrm>
                <a:off x="901828" y="1295868"/>
                <a:ext cx="3439246" cy="307816"/>
              </a:xfrm>
              <a:prstGeom prst="rect">
                <a:avLst/>
              </a:prstGeom>
              <a:noFill/>
            </p:spPr>
            <p:txBody>
              <a:bodyPr wrap="square" lIns="0" tIns="0" rIns="0" bIns="0" rtlCol="0" anchor="ctr" anchorCtr="0">
                <a:spAutoFit/>
              </a:bodyPr>
              <a:lstStyle/>
              <a:p>
                <a:r>
                  <a:rPr lang="en-US" sz="1500" b="1" dirty="0">
                    <a:solidFill>
                      <a:srgbClr val="A8C3EA"/>
                    </a:solidFill>
                  </a:rPr>
                  <a:t>Gender identity </a:t>
                </a:r>
              </a:p>
            </p:txBody>
          </p:sp>
        </p:grpSp>
        <p:sp>
          <p:nvSpPr>
            <p:cNvPr id="54" name="Rectangle 53">
              <a:extLst>
                <a:ext uri="{FF2B5EF4-FFF2-40B4-BE49-F238E27FC236}">
                  <a16:creationId xmlns:a16="http://schemas.microsoft.com/office/drawing/2014/main" id="{057D80DC-B380-48E3-ADB5-3D671F0833E8}"/>
                </a:ext>
              </a:extLst>
            </p:cNvPr>
            <p:cNvSpPr/>
            <p:nvPr/>
          </p:nvSpPr>
          <p:spPr>
            <a:xfrm rot="16200000">
              <a:off x="1927073" y="723226"/>
              <a:ext cx="50472" cy="653465"/>
            </a:xfrm>
            <a:prstGeom prst="rect">
              <a:avLst/>
            </a:prstGeom>
            <a:solidFill>
              <a:srgbClr val="A8C3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1"/>
                </a:solidFill>
              </a:endParaRPr>
            </a:p>
          </p:txBody>
        </p:sp>
      </p:grpSp>
      <p:grpSp>
        <p:nvGrpSpPr>
          <p:cNvPr id="62" name="Group 61">
            <a:extLst>
              <a:ext uri="{FF2B5EF4-FFF2-40B4-BE49-F238E27FC236}">
                <a16:creationId xmlns:a16="http://schemas.microsoft.com/office/drawing/2014/main" id="{10AF5A4F-9054-4428-AB91-82E372ECBC83}"/>
              </a:ext>
            </a:extLst>
          </p:cNvPr>
          <p:cNvGrpSpPr/>
          <p:nvPr/>
        </p:nvGrpSpPr>
        <p:grpSpPr>
          <a:xfrm>
            <a:off x="5110004" y="424161"/>
            <a:ext cx="3389952" cy="925139"/>
            <a:chOff x="1625576" y="653304"/>
            <a:chExt cx="4520524" cy="1233680"/>
          </a:xfrm>
        </p:grpSpPr>
        <p:grpSp>
          <p:nvGrpSpPr>
            <p:cNvPr id="63" name="Group 62">
              <a:extLst>
                <a:ext uri="{FF2B5EF4-FFF2-40B4-BE49-F238E27FC236}">
                  <a16:creationId xmlns:a16="http://schemas.microsoft.com/office/drawing/2014/main" id="{99C22C90-7F73-4707-AB0E-08AF8029DB8E}"/>
                </a:ext>
              </a:extLst>
            </p:cNvPr>
            <p:cNvGrpSpPr/>
            <p:nvPr/>
          </p:nvGrpSpPr>
          <p:grpSpPr>
            <a:xfrm>
              <a:off x="1625576" y="653304"/>
              <a:ext cx="4520524" cy="1233680"/>
              <a:chOff x="901828" y="1295868"/>
              <a:chExt cx="4520524" cy="1233680"/>
            </a:xfrm>
          </p:grpSpPr>
          <p:sp>
            <p:nvSpPr>
              <p:cNvPr id="65" name="TextBox 64">
                <a:extLst>
                  <a:ext uri="{FF2B5EF4-FFF2-40B4-BE49-F238E27FC236}">
                    <a16:creationId xmlns:a16="http://schemas.microsoft.com/office/drawing/2014/main" id="{02A83009-A47E-438D-A072-4FB3D61C85FE}"/>
                  </a:ext>
                </a:extLst>
              </p:cNvPr>
              <p:cNvSpPr txBox="1"/>
              <p:nvPr/>
            </p:nvSpPr>
            <p:spPr>
              <a:xfrm>
                <a:off x="901828" y="1883133"/>
                <a:ext cx="4520524" cy="646415"/>
              </a:xfrm>
              <a:prstGeom prst="rect">
                <a:avLst/>
              </a:prstGeom>
              <a:noFill/>
            </p:spPr>
            <p:txBody>
              <a:bodyPr wrap="square" lIns="0" tIns="0" rIns="0" bIns="0" rtlCol="0">
                <a:spAutoFit/>
              </a:bodyPr>
              <a:lstStyle/>
              <a:p>
                <a:pPr defTabSz="685709">
                  <a:defRPr/>
                </a:pPr>
                <a:r>
                  <a:rPr lang="en-US" sz="1050" dirty="0"/>
                  <a:t>Gender expression is how an individual presents their perceived gender identity outwardly. For example, their preferred pronoun or how they choose to dress. </a:t>
                </a:r>
                <a:endParaRPr lang="en-CA" sz="1050" dirty="0"/>
              </a:p>
            </p:txBody>
          </p:sp>
          <p:sp>
            <p:nvSpPr>
              <p:cNvPr id="66" name="TextBox 65">
                <a:extLst>
                  <a:ext uri="{FF2B5EF4-FFF2-40B4-BE49-F238E27FC236}">
                    <a16:creationId xmlns:a16="http://schemas.microsoft.com/office/drawing/2014/main" id="{8F8B7DDD-AC3A-4DE8-9901-C3E21E76DD9D}"/>
                  </a:ext>
                </a:extLst>
              </p:cNvPr>
              <p:cNvSpPr txBox="1"/>
              <p:nvPr/>
            </p:nvSpPr>
            <p:spPr>
              <a:xfrm>
                <a:off x="901828" y="1295868"/>
                <a:ext cx="3439246" cy="307816"/>
              </a:xfrm>
              <a:prstGeom prst="rect">
                <a:avLst/>
              </a:prstGeom>
              <a:noFill/>
            </p:spPr>
            <p:txBody>
              <a:bodyPr wrap="square" lIns="0" tIns="0" rIns="0" bIns="0" rtlCol="0" anchor="ctr" anchorCtr="0">
                <a:spAutoFit/>
              </a:bodyPr>
              <a:lstStyle/>
              <a:p>
                <a:r>
                  <a:rPr lang="en-US" sz="1500" b="1" dirty="0">
                    <a:solidFill>
                      <a:srgbClr val="A8C3EA"/>
                    </a:solidFill>
                  </a:rPr>
                  <a:t>Gender expression </a:t>
                </a:r>
              </a:p>
            </p:txBody>
          </p:sp>
        </p:grpSp>
        <p:sp>
          <p:nvSpPr>
            <p:cNvPr id="64" name="Rectangle 63">
              <a:extLst>
                <a:ext uri="{FF2B5EF4-FFF2-40B4-BE49-F238E27FC236}">
                  <a16:creationId xmlns:a16="http://schemas.microsoft.com/office/drawing/2014/main" id="{565915B7-6C6D-4B88-B72C-CEF2C30826AB}"/>
                </a:ext>
              </a:extLst>
            </p:cNvPr>
            <p:cNvSpPr/>
            <p:nvPr/>
          </p:nvSpPr>
          <p:spPr>
            <a:xfrm rot="16200000">
              <a:off x="1927073" y="723226"/>
              <a:ext cx="50472" cy="653465"/>
            </a:xfrm>
            <a:prstGeom prst="rect">
              <a:avLst/>
            </a:prstGeom>
            <a:solidFill>
              <a:srgbClr val="A8C3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1"/>
                </a:solidFill>
              </a:endParaRPr>
            </a:p>
          </p:txBody>
        </p:sp>
      </p:grpSp>
      <p:grpSp>
        <p:nvGrpSpPr>
          <p:cNvPr id="32" name="Group 31">
            <a:extLst>
              <a:ext uri="{FF2B5EF4-FFF2-40B4-BE49-F238E27FC236}">
                <a16:creationId xmlns:a16="http://schemas.microsoft.com/office/drawing/2014/main" id="{1E81472E-792F-4889-9084-71BA6F821460}"/>
              </a:ext>
            </a:extLst>
          </p:cNvPr>
          <p:cNvGrpSpPr/>
          <p:nvPr/>
        </p:nvGrpSpPr>
        <p:grpSpPr>
          <a:xfrm>
            <a:off x="0" y="2260"/>
            <a:ext cx="452101" cy="4782546"/>
            <a:chOff x="0" y="2567"/>
            <a:chExt cx="602880" cy="6377558"/>
          </a:xfrm>
        </p:grpSpPr>
        <p:sp>
          <p:nvSpPr>
            <p:cNvPr id="47" name="Rectangle 46">
              <a:extLst>
                <a:ext uri="{FF2B5EF4-FFF2-40B4-BE49-F238E27FC236}">
                  <a16:creationId xmlns:a16="http://schemas.microsoft.com/office/drawing/2014/main" id="{A3567390-10BE-43D7-89E2-A72B4000CBC3}"/>
                </a:ext>
              </a:extLst>
            </p:cNvPr>
            <p:cNvSpPr/>
            <p:nvPr/>
          </p:nvSpPr>
          <p:spPr>
            <a:xfrm>
              <a:off x="0" y="2568"/>
              <a:ext cx="142875" cy="6377557"/>
            </a:xfrm>
            <a:prstGeom prst="rect">
              <a:avLst/>
            </a:prstGeom>
            <a:gradFill>
              <a:gsLst>
                <a:gs pos="33000">
                  <a:schemeClr val="accent4">
                    <a:lumMod val="20000"/>
                    <a:lumOff val="80000"/>
                  </a:schemeClr>
                </a:gs>
                <a:gs pos="13000">
                  <a:schemeClr val="accent3">
                    <a:lumMod val="20000"/>
                    <a:lumOff val="80000"/>
                  </a:schemeClr>
                </a:gs>
                <a:gs pos="59000">
                  <a:schemeClr val="accent1">
                    <a:lumMod val="40000"/>
                    <a:lumOff val="60000"/>
                  </a:schemeClr>
                </a:gs>
                <a:gs pos="85000">
                  <a:schemeClr val="accent1">
                    <a:lumMod val="20000"/>
                    <a:lumOff val="8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en-CA" sz="900" dirty="0">
                <a:latin typeface="Roboto Condensed Light" panose="02000000000000000000" pitchFamily="2" charset="0"/>
                <a:ea typeface="Roboto Condensed Light" panose="02000000000000000000" pitchFamily="2" charset="0"/>
              </a:endParaRPr>
            </a:p>
          </p:txBody>
        </p:sp>
        <p:grpSp>
          <p:nvGrpSpPr>
            <p:cNvPr id="48" name="Group 47">
              <a:extLst>
                <a:ext uri="{FF2B5EF4-FFF2-40B4-BE49-F238E27FC236}">
                  <a16:creationId xmlns:a16="http://schemas.microsoft.com/office/drawing/2014/main" id="{482AAC97-E029-482F-B9BE-966973977385}"/>
                </a:ext>
              </a:extLst>
            </p:cNvPr>
            <p:cNvGrpSpPr/>
            <p:nvPr/>
          </p:nvGrpSpPr>
          <p:grpSpPr>
            <a:xfrm>
              <a:off x="151786" y="2567"/>
              <a:ext cx="451094" cy="6377558"/>
              <a:chOff x="151785" y="2567"/>
              <a:chExt cx="451142" cy="6377558"/>
            </a:xfrm>
          </p:grpSpPr>
          <p:sp>
            <p:nvSpPr>
              <p:cNvPr id="49" name="Rectangle 48">
                <a:extLst>
                  <a:ext uri="{FF2B5EF4-FFF2-40B4-BE49-F238E27FC236}">
                    <a16:creationId xmlns:a16="http://schemas.microsoft.com/office/drawing/2014/main" id="{DF1071D7-852A-4767-BDAB-530F563ED75E}"/>
                  </a:ext>
                </a:extLst>
              </p:cNvPr>
              <p:cNvSpPr/>
              <p:nvPr/>
            </p:nvSpPr>
            <p:spPr>
              <a:xfrm>
                <a:off x="152299" y="2567"/>
                <a:ext cx="450628"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3" action="ppaction://hlinksldjump"/>
                  </a:rPr>
                  <a:t>A</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0" name="Rectangle 49">
                <a:extLst>
                  <a:ext uri="{FF2B5EF4-FFF2-40B4-BE49-F238E27FC236}">
                    <a16:creationId xmlns:a16="http://schemas.microsoft.com/office/drawing/2014/main" id="{C44C772F-0E2C-4E33-9AD3-9F5F84A9D293}"/>
                  </a:ext>
                </a:extLst>
              </p:cNvPr>
              <p:cNvSpPr/>
              <p:nvPr/>
            </p:nvSpPr>
            <p:spPr>
              <a:xfrm>
                <a:off x="151785" y="578970"/>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4" action="ppaction://hlinksldjump"/>
                  </a:rPr>
                  <a:t>B</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1" name="Rectangle 50">
                <a:extLst>
                  <a:ext uri="{FF2B5EF4-FFF2-40B4-BE49-F238E27FC236}">
                    <a16:creationId xmlns:a16="http://schemas.microsoft.com/office/drawing/2014/main" id="{B6A33DBA-13D1-4A90-839F-85E15DB5789C}"/>
                  </a:ext>
                </a:extLst>
              </p:cNvPr>
              <p:cNvSpPr/>
              <p:nvPr/>
            </p:nvSpPr>
            <p:spPr>
              <a:xfrm>
                <a:off x="151785" y="1163163"/>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5" action="ppaction://hlinksldjump"/>
                  </a:rPr>
                  <a:t>C</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7" name="Rectangle 56">
                <a:extLst>
                  <a:ext uri="{FF2B5EF4-FFF2-40B4-BE49-F238E27FC236}">
                    <a16:creationId xmlns:a16="http://schemas.microsoft.com/office/drawing/2014/main" id="{AC3757A3-B0FD-42D9-9031-F640BEC253DA}"/>
                  </a:ext>
                </a:extLst>
              </p:cNvPr>
              <p:cNvSpPr/>
              <p:nvPr/>
            </p:nvSpPr>
            <p:spPr>
              <a:xfrm>
                <a:off x="151785" y="1744941"/>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6" action="ppaction://hlinksldjump"/>
                  </a:rPr>
                  <a:t>D-E</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8" name="Rectangle 57">
                <a:extLst>
                  <a:ext uri="{FF2B5EF4-FFF2-40B4-BE49-F238E27FC236}">
                    <a16:creationId xmlns:a16="http://schemas.microsoft.com/office/drawing/2014/main" id="{9785CE2D-2626-4004-BE40-54DD8FF05BFF}"/>
                  </a:ext>
                </a:extLst>
              </p:cNvPr>
              <p:cNvSpPr/>
              <p:nvPr/>
            </p:nvSpPr>
            <p:spPr>
              <a:xfrm>
                <a:off x="151785" y="3486706"/>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7" action="ppaction://hlinksldjump"/>
                  </a:rPr>
                  <a:t>I-L</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9" name="Rectangle 58">
                <a:extLst>
                  <a:ext uri="{FF2B5EF4-FFF2-40B4-BE49-F238E27FC236}">
                    <a16:creationId xmlns:a16="http://schemas.microsoft.com/office/drawing/2014/main" id="{A7A777AD-3061-436B-81F1-F60545BD34B8}"/>
                  </a:ext>
                </a:extLst>
              </p:cNvPr>
              <p:cNvSpPr/>
              <p:nvPr/>
            </p:nvSpPr>
            <p:spPr>
              <a:xfrm>
                <a:off x="151785" y="2907536"/>
                <a:ext cx="451142" cy="572153"/>
              </a:xfrm>
              <a:prstGeom prst="rect">
                <a:avLst/>
              </a:prstGeom>
              <a:solidFill>
                <a:srgbClr val="A8C3EA"/>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8" action="ppaction://hlinksldjump"/>
                  </a:rPr>
                  <a:t>F-H</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60" name="Rectangle 59">
                <a:extLst>
                  <a:ext uri="{FF2B5EF4-FFF2-40B4-BE49-F238E27FC236}">
                    <a16:creationId xmlns:a16="http://schemas.microsoft.com/office/drawing/2014/main" id="{EAFB481E-B464-4300-8BF6-4F44892F490E}"/>
                  </a:ext>
                </a:extLst>
              </p:cNvPr>
              <p:cNvSpPr/>
              <p:nvPr/>
            </p:nvSpPr>
            <p:spPr>
              <a:xfrm>
                <a:off x="151785" y="4064469"/>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9" action="ppaction://hlinksldjump"/>
                  </a:rPr>
                  <a:t>M-O</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61" name="Rectangle 60">
                <a:extLst>
                  <a:ext uri="{FF2B5EF4-FFF2-40B4-BE49-F238E27FC236}">
                    <a16:creationId xmlns:a16="http://schemas.microsoft.com/office/drawing/2014/main" id="{AA7A70B6-5FCD-4DCD-8F66-6C36683610D2}"/>
                  </a:ext>
                </a:extLst>
              </p:cNvPr>
              <p:cNvSpPr/>
              <p:nvPr/>
            </p:nvSpPr>
            <p:spPr>
              <a:xfrm>
                <a:off x="151785" y="4651757"/>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10" action="ppaction://hlinksldjump"/>
                  </a:rPr>
                  <a:t>P</a:t>
                </a:r>
                <a:endParaRPr lang="en-CA" sz="900" b="1" dirty="0">
                  <a:solidFill>
                    <a:schemeClr val="bg1">
                      <a:lumMod val="65000"/>
                    </a:schemeClr>
                  </a:solidFill>
                  <a:latin typeface="Roboto Condensed Light" panose="02000000000000000000" pitchFamily="2" charset="0"/>
                  <a:ea typeface="Roboto Condensed Light" panose="02000000000000000000" pitchFamily="2" charset="0"/>
                </a:endParaRPr>
              </a:p>
            </p:txBody>
          </p:sp>
          <p:sp>
            <p:nvSpPr>
              <p:cNvPr id="67" name="Rectangle 66">
                <a:extLst>
                  <a:ext uri="{FF2B5EF4-FFF2-40B4-BE49-F238E27FC236}">
                    <a16:creationId xmlns:a16="http://schemas.microsoft.com/office/drawing/2014/main" id="{67B9AEB2-8A57-48A4-89EE-D6195A922AC3}"/>
                  </a:ext>
                </a:extLst>
              </p:cNvPr>
              <p:cNvSpPr/>
              <p:nvPr/>
            </p:nvSpPr>
            <p:spPr>
              <a:xfrm>
                <a:off x="151785" y="5230209"/>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bg1"/>
                    </a:solidFill>
                    <a:latin typeface="Roboto Condensed Light" panose="02000000000000000000" pitchFamily="2" charset="0"/>
                    <a:ea typeface="Roboto Condensed Light" panose="02000000000000000000" pitchFamily="2" charset="0"/>
                    <a:hlinkClick r:id="rId11" action="ppaction://hlinksldjump"/>
                  </a:rPr>
                  <a:t>Q-S</a:t>
                </a:r>
                <a:endParaRPr lang="en-CA" sz="900" b="1" dirty="0">
                  <a:solidFill>
                    <a:schemeClr val="bg1"/>
                  </a:solidFill>
                  <a:latin typeface="Roboto Condensed Light" panose="02000000000000000000" pitchFamily="2" charset="0"/>
                  <a:ea typeface="Roboto Condensed Light" panose="02000000000000000000" pitchFamily="2" charset="0"/>
                </a:endParaRPr>
              </a:p>
            </p:txBody>
          </p:sp>
          <p:sp>
            <p:nvSpPr>
              <p:cNvPr id="68" name="Rectangle 67">
                <a:extLst>
                  <a:ext uri="{FF2B5EF4-FFF2-40B4-BE49-F238E27FC236}">
                    <a16:creationId xmlns:a16="http://schemas.microsoft.com/office/drawing/2014/main" id="{89154254-E74D-4F78-8291-25A661419699}"/>
                  </a:ext>
                </a:extLst>
              </p:cNvPr>
              <p:cNvSpPr/>
              <p:nvPr/>
            </p:nvSpPr>
            <p:spPr>
              <a:xfrm>
                <a:off x="151785" y="2322704"/>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12" action="ppaction://hlinksldjump"/>
                  </a:rPr>
                  <a:t>E</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69" name="Rectangle 68">
                <a:extLst>
                  <a:ext uri="{FF2B5EF4-FFF2-40B4-BE49-F238E27FC236}">
                    <a16:creationId xmlns:a16="http://schemas.microsoft.com/office/drawing/2014/main" id="{45DBE9A2-DC16-4FE1-83E3-EFF249F553BC}"/>
                  </a:ext>
                </a:extLst>
              </p:cNvPr>
              <p:cNvSpPr/>
              <p:nvPr/>
            </p:nvSpPr>
            <p:spPr>
              <a:xfrm>
                <a:off x="151785" y="5807972"/>
                <a:ext cx="451142" cy="57215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rPr>
                  <a:t>T-Z</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grpSp>
      </p:grpSp>
    </p:spTree>
    <p:extLst>
      <p:ext uri="{BB962C8B-B14F-4D97-AF65-F5344CB8AC3E}">
        <p14:creationId xmlns:p14="http://schemas.microsoft.com/office/powerpoint/2010/main" val="1759693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75147166-75D4-4175-94D9-93EDC2ACD60C}"/>
              </a:ext>
            </a:extLst>
          </p:cNvPr>
          <p:cNvGrpSpPr/>
          <p:nvPr/>
        </p:nvGrpSpPr>
        <p:grpSpPr>
          <a:xfrm>
            <a:off x="1385166" y="409875"/>
            <a:ext cx="3309419" cy="2056218"/>
            <a:chOff x="1625576" y="653304"/>
            <a:chExt cx="4413133" cy="2741981"/>
          </a:xfrm>
        </p:grpSpPr>
        <p:grpSp>
          <p:nvGrpSpPr>
            <p:cNvPr id="35" name="Group 34">
              <a:extLst>
                <a:ext uri="{FF2B5EF4-FFF2-40B4-BE49-F238E27FC236}">
                  <a16:creationId xmlns:a16="http://schemas.microsoft.com/office/drawing/2014/main" id="{FE911B02-AFED-48A2-BE0B-EA504D447AEC}"/>
                </a:ext>
              </a:extLst>
            </p:cNvPr>
            <p:cNvGrpSpPr/>
            <p:nvPr/>
          </p:nvGrpSpPr>
          <p:grpSpPr>
            <a:xfrm>
              <a:off x="1625576" y="653304"/>
              <a:ext cx="4413133" cy="2741981"/>
              <a:chOff x="901828" y="1295868"/>
              <a:chExt cx="4413133" cy="2741981"/>
            </a:xfrm>
          </p:grpSpPr>
          <p:sp>
            <p:nvSpPr>
              <p:cNvPr id="37" name="TextBox 36">
                <a:extLst>
                  <a:ext uri="{FF2B5EF4-FFF2-40B4-BE49-F238E27FC236}">
                    <a16:creationId xmlns:a16="http://schemas.microsoft.com/office/drawing/2014/main" id="{7B068A00-F977-48E1-8754-BF731188675B}"/>
                  </a:ext>
                </a:extLst>
              </p:cNvPr>
              <p:cNvSpPr txBox="1"/>
              <p:nvPr/>
            </p:nvSpPr>
            <p:spPr>
              <a:xfrm>
                <a:off x="901828" y="1883133"/>
                <a:ext cx="4413133" cy="2154716"/>
              </a:xfrm>
              <a:prstGeom prst="rect">
                <a:avLst/>
              </a:prstGeom>
              <a:noFill/>
            </p:spPr>
            <p:txBody>
              <a:bodyPr wrap="square" lIns="0" tIns="0" rIns="0" bIns="0" rtlCol="0">
                <a:spAutoFit/>
              </a:bodyPr>
              <a:lstStyle/>
              <a:p>
                <a:pPr defTabSz="685709">
                  <a:defRPr/>
                </a:pPr>
                <a:r>
                  <a:rPr lang="en-US" sz="1050" dirty="0"/>
                  <a:t>It is a state in which all employees feel a sense of belonging, valued for their differences and empowered to participate and contribute freely. For example, oftentimes, homogenous workforces are perceived as inclusive because they are like-minded. However, inclusivity goes beyond like-mindedness and embraces the uniqueness of individuals and their intersectionality.</a:t>
                </a:r>
              </a:p>
              <a:p>
                <a:pPr defTabSz="685709">
                  <a:defRPr/>
                </a:pPr>
                <a:endParaRPr lang="en-US" sz="1050" dirty="0"/>
              </a:p>
              <a:p>
                <a:pPr defTabSz="685709">
                  <a:defRPr/>
                </a:pPr>
                <a:r>
                  <a:rPr lang="en-US" sz="1050" dirty="0"/>
                  <a:t>See McLean &amp; Company’s </a:t>
                </a:r>
                <a:r>
                  <a:rPr lang="en-US" sz="1050" i="1" dirty="0">
                    <a:hlinkClick r:id="rId3"/>
                  </a:rPr>
                  <a:t>Embed Inclusion Into Your Culture </a:t>
                </a:r>
                <a:r>
                  <a:rPr lang="en-US" sz="1050" dirty="0"/>
                  <a:t>blueprint.  </a:t>
                </a:r>
              </a:p>
            </p:txBody>
          </p:sp>
          <p:sp>
            <p:nvSpPr>
              <p:cNvPr id="38" name="TextBox 37">
                <a:extLst>
                  <a:ext uri="{FF2B5EF4-FFF2-40B4-BE49-F238E27FC236}">
                    <a16:creationId xmlns:a16="http://schemas.microsoft.com/office/drawing/2014/main" id="{920EFD3E-CCB8-4CB9-A482-7BDBFBA2BB86}"/>
                  </a:ext>
                </a:extLst>
              </p:cNvPr>
              <p:cNvSpPr txBox="1"/>
              <p:nvPr/>
            </p:nvSpPr>
            <p:spPr>
              <a:xfrm>
                <a:off x="901828" y="1295868"/>
                <a:ext cx="3439246" cy="307816"/>
              </a:xfrm>
              <a:prstGeom prst="rect">
                <a:avLst/>
              </a:prstGeom>
              <a:noFill/>
            </p:spPr>
            <p:txBody>
              <a:bodyPr wrap="square" lIns="0" tIns="0" rIns="0" bIns="0" rtlCol="0" anchor="ctr" anchorCtr="0">
                <a:spAutoFit/>
              </a:bodyPr>
              <a:lstStyle/>
              <a:p>
                <a:r>
                  <a:rPr lang="en-US" sz="1500" b="1" dirty="0">
                    <a:solidFill>
                      <a:srgbClr val="8BDDCD"/>
                    </a:solidFill>
                  </a:rPr>
                  <a:t>Inclusion</a:t>
                </a:r>
              </a:p>
            </p:txBody>
          </p:sp>
        </p:grpSp>
        <p:sp>
          <p:nvSpPr>
            <p:cNvPr id="36" name="Rectangle 35">
              <a:extLst>
                <a:ext uri="{FF2B5EF4-FFF2-40B4-BE49-F238E27FC236}">
                  <a16:creationId xmlns:a16="http://schemas.microsoft.com/office/drawing/2014/main" id="{1B3EE3ED-6057-4B37-9155-2FED79BD98B7}"/>
                </a:ext>
              </a:extLst>
            </p:cNvPr>
            <p:cNvSpPr/>
            <p:nvPr/>
          </p:nvSpPr>
          <p:spPr>
            <a:xfrm rot="16200000">
              <a:off x="1927073" y="723226"/>
              <a:ext cx="50472" cy="653465"/>
            </a:xfrm>
            <a:prstGeom prst="rect">
              <a:avLst/>
            </a:prstGeom>
            <a:solidFill>
              <a:srgbClr val="8BD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rgbClr val="A8C3EA"/>
                </a:solidFill>
              </a:endParaRPr>
            </a:p>
          </p:txBody>
        </p:sp>
      </p:grpSp>
      <p:grpSp>
        <p:nvGrpSpPr>
          <p:cNvPr id="52" name="Group 51">
            <a:extLst>
              <a:ext uri="{FF2B5EF4-FFF2-40B4-BE49-F238E27FC236}">
                <a16:creationId xmlns:a16="http://schemas.microsoft.com/office/drawing/2014/main" id="{11339D4E-35C5-41BD-BECD-DD25D28A5A17}"/>
              </a:ext>
            </a:extLst>
          </p:cNvPr>
          <p:cNvGrpSpPr/>
          <p:nvPr/>
        </p:nvGrpSpPr>
        <p:grpSpPr>
          <a:xfrm>
            <a:off x="1385166" y="2614074"/>
            <a:ext cx="3043383" cy="1086722"/>
            <a:chOff x="1625576" y="653304"/>
            <a:chExt cx="4058373" cy="1449152"/>
          </a:xfrm>
        </p:grpSpPr>
        <p:grpSp>
          <p:nvGrpSpPr>
            <p:cNvPr id="53" name="Group 52">
              <a:extLst>
                <a:ext uri="{FF2B5EF4-FFF2-40B4-BE49-F238E27FC236}">
                  <a16:creationId xmlns:a16="http://schemas.microsoft.com/office/drawing/2014/main" id="{414BD21D-4D19-4B57-BFDC-B4AC9D987183}"/>
                </a:ext>
              </a:extLst>
            </p:cNvPr>
            <p:cNvGrpSpPr/>
            <p:nvPr/>
          </p:nvGrpSpPr>
          <p:grpSpPr>
            <a:xfrm>
              <a:off x="1625576" y="653304"/>
              <a:ext cx="4058373" cy="1449152"/>
              <a:chOff x="901828" y="1295868"/>
              <a:chExt cx="4058373" cy="1449152"/>
            </a:xfrm>
          </p:grpSpPr>
          <p:sp>
            <p:nvSpPr>
              <p:cNvPr id="55" name="TextBox 54">
                <a:extLst>
                  <a:ext uri="{FF2B5EF4-FFF2-40B4-BE49-F238E27FC236}">
                    <a16:creationId xmlns:a16="http://schemas.microsoft.com/office/drawing/2014/main" id="{BFB6E2A2-8783-4AB2-B8ED-B9F8747AE1AC}"/>
                  </a:ext>
                </a:extLst>
              </p:cNvPr>
              <p:cNvSpPr txBox="1"/>
              <p:nvPr/>
            </p:nvSpPr>
            <p:spPr>
              <a:xfrm>
                <a:off x="901829" y="1883133"/>
                <a:ext cx="4058372" cy="861887"/>
              </a:xfrm>
              <a:prstGeom prst="rect">
                <a:avLst/>
              </a:prstGeom>
              <a:noFill/>
            </p:spPr>
            <p:txBody>
              <a:bodyPr wrap="square" lIns="0" tIns="0" rIns="0" bIns="0" rtlCol="0">
                <a:spAutoFit/>
              </a:bodyPr>
              <a:lstStyle/>
              <a:p>
                <a:pPr defTabSz="685709">
                  <a:defRPr/>
                </a:pPr>
                <a:r>
                  <a:rPr lang="en-US" sz="1050" dirty="0"/>
                  <a:t>An acronym for Lesbian, Gay, Bisexual, Transgender, Queer or Questioning, Two-Spirit, Intersex, Androgynous or Asexual, (+ includes Pansexual, Demisexual, etc.). </a:t>
                </a:r>
                <a:endParaRPr lang="en-CA" sz="1050" dirty="0"/>
              </a:p>
            </p:txBody>
          </p:sp>
          <p:sp>
            <p:nvSpPr>
              <p:cNvPr id="56" name="TextBox 55">
                <a:extLst>
                  <a:ext uri="{FF2B5EF4-FFF2-40B4-BE49-F238E27FC236}">
                    <a16:creationId xmlns:a16="http://schemas.microsoft.com/office/drawing/2014/main" id="{7E3AD9EF-30FF-4BAF-84C2-36D479DABAD6}"/>
                  </a:ext>
                </a:extLst>
              </p:cNvPr>
              <p:cNvSpPr txBox="1"/>
              <p:nvPr/>
            </p:nvSpPr>
            <p:spPr>
              <a:xfrm>
                <a:off x="901828" y="1295868"/>
                <a:ext cx="3439246" cy="307816"/>
              </a:xfrm>
              <a:prstGeom prst="rect">
                <a:avLst/>
              </a:prstGeom>
              <a:noFill/>
            </p:spPr>
            <p:txBody>
              <a:bodyPr wrap="square" lIns="0" tIns="0" rIns="0" bIns="0" rtlCol="0" anchor="ctr" anchorCtr="0">
                <a:spAutoFit/>
              </a:bodyPr>
              <a:lstStyle/>
              <a:p>
                <a:r>
                  <a:rPr lang="en-US" sz="1500" b="1" dirty="0">
                    <a:solidFill>
                      <a:srgbClr val="8BDDCD"/>
                    </a:solidFill>
                  </a:rPr>
                  <a:t>LGBTQ2IA+</a:t>
                </a:r>
              </a:p>
            </p:txBody>
          </p:sp>
        </p:grpSp>
        <p:sp>
          <p:nvSpPr>
            <p:cNvPr id="54" name="Rectangle 53">
              <a:extLst>
                <a:ext uri="{FF2B5EF4-FFF2-40B4-BE49-F238E27FC236}">
                  <a16:creationId xmlns:a16="http://schemas.microsoft.com/office/drawing/2014/main" id="{057D80DC-B380-48E3-ADB5-3D671F0833E8}"/>
                </a:ext>
              </a:extLst>
            </p:cNvPr>
            <p:cNvSpPr/>
            <p:nvPr/>
          </p:nvSpPr>
          <p:spPr>
            <a:xfrm rot="16200000">
              <a:off x="1927073" y="723226"/>
              <a:ext cx="50472" cy="653465"/>
            </a:xfrm>
            <a:prstGeom prst="rect">
              <a:avLst/>
            </a:prstGeom>
            <a:solidFill>
              <a:srgbClr val="8BD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1"/>
                </a:solidFill>
              </a:endParaRPr>
            </a:p>
          </p:txBody>
        </p:sp>
      </p:grpSp>
      <p:grpSp>
        <p:nvGrpSpPr>
          <p:cNvPr id="62" name="Group 61">
            <a:extLst>
              <a:ext uri="{FF2B5EF4-FFF2-40B4-BE49-F238E27FC236}">
                <a16:creationId xmlns:a16="http://schemas.microsoft.com/office/drawing/2014/main" id="{10AF5A4F-9054-4428-AB91-82E372ECBC83}"/>
              </a:ext>
            </a:extLst>
          </p:cNvPr>
          <p:cNvGrpSpPr/>
          <p:nvPr/>
        </p:nvGrpSpPr>
        <p:grpSpPr>
          <a:xfrm>
            <a:off x="5110004" y="431304"/>
            <a:ext cx="3389952" cy="2702549"/>
            <a:chOff x="1625576" y="653304"/>
            <a:chExt cx="4520524" cy="3603868"/>
          </a:xfrm>
        </p:grpSpPr>
        <p:grpSp>
          <p:nvGrpSpPr>
            <p:cNvPr id="63" name="Group 62">
              <a:extLst>
                <a:ext uri="{FF2B5EF4-FFF2-40B4-BE49-F238E27FC236}">
                  <a16:creationId xmlns:a16="http://schemas.microsoft.com/office/drawing/2014/main" id="{99C22C90-7F73-4707-AB0E-08AF8029DB8E}"/>
                </a:ext>
              </a:extLst>
            </p:cNvPr>
            <p:cNvGrpSpPr/>
            <p:nvPr/>
          </p:nvGrpSpPr>
          <p:grpSpPr>
            <a:xfrm>
              <a:off x="1625576" y="653304"/>
              <a:ext cx="4520524" cy="3603868"/>
              <a:chOff x="901828" y="1295868"/>
              <a:chExt cx="4520524" cy="3603868"/>
            </a:xfrm>
          </p:grpSpPr>
          <p:sp>
            <p:nvSpPr>
              <p:cNvPr id="65" name="TextBox 64">
                <a:extLst>
                  <a:ext uri="{FF2B5EF4-FFF2-40B4-BE49-F238E27FC236}">
                    <a16:creationId xmlns:a16="http://schemas.microsoft.com/office/drawing/2014/main" id="{02A83009-A47E-438D-A072-4FB3D61C85FE}"/>
                  </a:ext>
                </a:extLst>
              </p:cNvPr>
              <p:cNvSpPr txBox="1"/>
              <p:nvPr/>
            </p:nvSpPr>
            <p:spPr>
              <a:xfrm>
                <a:off x="901828" y="1883133"/>
                <a:ext cx="4520524" cy="3016603"/>
              </a:xfrm>
              <a:prstGeom prst="rect">
                <a:avLst/>
              </a:prstGeom>
              <a:noFill/>
            </p:spPr>
            <p:txBody>
              <a:bodyPr wrap="square" lIns="0" tIns="0" rIns="0" bIns="0" rtlCol="0">
                <a:spAutoFit/>
              </a:bodyPr>
              <a:lstStyle/>
              <a:p>
                <a:pPr defTabSz="685709">
                  <a:defRPr/>
                </a:pPr>
                <a:r>
                  <a:rPr lang="en-US" sz="1050" dirty="0"/>
                  <a:t>A concept that was developed by Kimberlé Crenshaw, which explains why people experience inequality in society differently from others with whom they share some identity categories. The concept highlights that characteristics of one’s identity are not mutually exclusive but rather coexist to create unique experiences for each individual.</a:t>
                </a:r>
              </a:p>
              <a:p>
                <a:pPr defTabSz="685709">
                  <a:defRPr/>
                </a:pPr>
                <a:endParaRPr lang="en-US" sz="1050" dirty="0"/>
              </a:p>
              <a:p>
                <a:pPr defTabSz="685709">
                  <a:defRPr/>
                </a:pPr>
                <a:r>
                  <a:rPr lang="en-US" sz="1050" dirty="0">
                    <a:ea typeface="Roboto Condensed Light"/>
                    <a:cs typeface="Arial"/>
                  </a:rPr>
                  <a:t>For example, women who identify as persons of color (POC) are faced with multiple points of converging oppressions. Their gender identity does not exist independently from their racial identity. Rather, these two identities are converged, making the experiences of POC women and the level at which they experience oppression different. </a:t>
                </a:r>
              </a:p>
              <a:p>
                <a:pPr defTabSz="685709">
                  <a:defRPr/>
                </a:pPr>
                <a:endParaRPr lang="en-US" sz="1050" dirty="0">
                  <a:ea typeface="Roboto Condensed Light"/>
                  <a:cs typeface="Arial"/>
                </a:endParaRPr>
              </a:p>
            </p:txBody>
          </p:sp>
          <p:sp>
            <p:nvSpPr>
              <p:cNvPr id="66" name="TextBox 65">
                <a:extLst>
                  <a:ext uri="{FF2B5EF4-FFF2-40B4-BE49-F238E27FC236}">
                    <a16:creationId xmlns:a16="http://schemas.microsoft.com/office/drawing/2014/main" id="{8F8B7DDD-AC3A-4DE8-9901-C3E21E76DD9D}"/>
                  </a:ext>
                </a:extLst>
              </p:cNvPr>
              <p:cNvSpPr txBox="1"/>
              <p:nvPr/>
            </p:nvSpPr>
            <p:spPr>
              <a:xfrm>
                <a:off x="901828" y="1295868"/>
                <a:ext cx="3439246" cy="307816"/>
              </a:xfrm>
              <a:prstGeom prst="rect">
                <a:avLst/>
              </a:prstGeom>
              <a:noFill/>
            </p:spPr>
            <p:txBody>
              <a:bodyPr wrap="square" lIns="0" tIns="0" rIns="0" bIns="0" rtlCol="0" anchor="ctr" anchorCtr="0">
                <a:spAutoFit/>
              </a:bodyPr>
              <a:lstStyle/>
              <a:p>
                <a:r>
                  <a:rPr lang="en-US" sz="1500" b="1" dirty="0">
                    <a:solidFill>
                      <a:srgbClr val="8BDDCD"/>
                    </a:solidFill>
                  </a:rPr>
                  <a:t>Intersectionality</a:t>
                </a:r>
              </a:p>
            </p:txBody>
          </p:sp>
        </p:grpSp>
        <p:sp>
          <p:nvSpPr>
            <p:cNvPr id="64" name="Rectangle 63">
              <a:extLst>
                <a:ext uri="{FF2B5EF4-FFF2-40B4-BE49-F238E27FC236}">
                  <a16:creationId xmlns:a16="http://schemas.microsoft.com/office/drawing/2014/main" id="{565915B7-6C6D-4B88-B72C-CEF2C30826AB}"/>
                </a:ext>
              </a:extLst>
            </p:cNvPr>
            <p:cNvSpPr/>
            <p:nvPr/>
          </p:nvSpPr>
          <p:spPr>
            <a:xfrm rot="16200000">
              <a:off x="1927073" y="723226"/>
              <a:ext cx="50472" cy="653465"/>
            </a:xfrm>
            <a:prstGeom prst="rect">
              <a:avLst/>
            </a:prstGeom>
            <a:solidFill>
              <a:srgbClr val="8BD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7" dirty="0">
                <a:solidFill>
                  <a:schemeClr val="accent1"/>
                </a:solidFill>
              </a:endParaRPr>
            </a:p>
          </p:txBody>
        </p:sp>
      </p:grpSp>
      <p:grpSp>
        <p:nvGrpSpPr>
          <p:cNvPr id="32" name="Group 31">
            <a:extLst>
              <a:ext uri="{FF2B5EF4-FFF2-40B4-BE49-F238E27FC236}">
                <a16:creationId xmlns:a16="http://schemas.microsoft.com/office/drawing/2014/main" id="{7E0739EA-8823-474E-A675-DDA5C4931CB3}"/>
              </a:ext>
            </a:extLst>
          </p:cNvPr>
          <p:cNvGrpSpPr/>
          <p:nvPr/>
        </p:nvGrpSpPr>
        <p:grpSpPr>
          <a:xfrm>
            <a:off x="0" y="2260"/>
            <a:ext cx="452101" cy="4782546"/>
            <a:chOff x="0" y="2567"/>
            <a:chExt cx="602880" cy="6377558"/>
          </a:xfrm>
        </p:grpSpPr>
        <p:sp>
          <p:nvSpPr>
            <p:cNvPr id="47" name="Rectangle 46">
              <a:extLst>
                <a:ext uri="{FF2B5EF4-FFF2-40B4-BE49-F238E27FC236}">
                  <a16:creationId xmlns:a16="http://schemas.microsoft.com/office/drawing/2014/main" id="{E0362AD6-3853-4EF1-A470-5839017A70D8}"/>
                </a:ext>
              </a:extLst>
            </p:cNvPr>
            <p:cNvSpPr/>
            <p:nvPr/>
          </p:nvSpPr>
          <p:spPr>
            <a:xfrm>
              <a:off x="0" y="2568"/>
              <a:ext cx="142875" cy="6377557"/>
            </a:xfrm>
            <a:prstGeom prst="rect">
              <a:avLst/>
            </a:prstGeom>
            <a:gradFill>
              <a:gsLst>
                <a:gs pos="33000">
                  <a:schemeClr val="accent4">
                    <a:lumMod val="20000"/>
                    <a:lumOff val="80000"/>
                  </a:schemeClr>
                </a:gs>
                <a:gs pos="13000">
                  <a:schemeClr val="accent3">
                    <a:lumMod val="20000"/>
                    <a:lumOff val="80000"/>
                  </a:schemeClr>
                </a:gs>
                <a:gs pos="59000">
                  <a:schemeClr val="accent1">
                    <a:lumMod val="40000"/>
                    <a:lumOff val="60000"/>
                  </a:schemeClr>
                </a:gs>
                <a:gs pos="85000">
                  <a:schemeClr val="accent1">
                    <a:lumMod val="20000"/>
                    <a:lumOff val="80000"/>
                  </a:schemeClr>
                </a:gs>
              </a:gsLst>
              <a:path path="circle">
                <a:fillToRect l="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en-CA" sz="900" dirty="0">
                <a:latin typeface="Roboto Condensed Light" panose="02000000000000000000" pitchFamily="2" charset="0"/>
                <a:ea typeface="Roboto Condensed Light" panose="02000000000000000000" pitchFamily="2" charset="0"/>
              </a:endParaRPr>
            </a:p>
          </p:txBody>
        </p:sp>
        <p:grpSp>
          <p:nvGrpSpPr>
            <p:cNvPr id="48" name="Group 47">
              <a:extLst>
                <a:ext uri="{FF2B5EF4-FFF2-40B4-BE49-F238E27FC236}">
                  <a16:creationId xmlns:a16="http://schemas.microsoft.com/office/drawing/2014/main" id="{E82E0533-FB8E-400C-A441-6C06F43144A7}"/>
                </a:ext>
              </a:extLst>
            </p:cNvPr>
            <p:cNvGrpSpPr/>
            <p:nvPr/>
          </p:nvGrpSpPr>
          <p:grpSpPr>
            <a:xfrm>
              <a:off x="151786" y="2567"/>
              <a:ext cx="451094" cy="6377558"/>
              <a:chOff x="151785" y="2567"/>
              <a:chExt cx="451142" cy="6377558"/>
            </a:xfrm>
          </p:grpSpPr>
          <p:sp>
            <p:nvSpPr>
              <p:cNvPr id="49" name="Rectangle 48">
                <a:extLst>
                  <a:ext uri="{FF2B5EF4-FFF2-40B4-BE49-F238E27FC236}">
                    <a16:creationId xmlns:a16="http://schemas.microsoft.com/office/drawing/2014/main" id="{67D052A1-9F3E-4E08-BBF6-30AFE23C4E34}"/>
                  </a:ext>
                </a:extLst>
              </p:cNvPr>
              <p:cNvSpPr/>
              <p:nvPr/>
            </p:nvSpPr>
            <p:spPr>
              <a:xfrm>
                <a:off x="152299" y="2567"/>
                <a:ext cx="450628"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4" action="ppaction://hlinksldjump"/>
                  </a:rPr>
                  <a:t>A</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0" name="Rectangle 49">
                <a:extLst>
                  <a:ext uri="{FF2B5EF4-FFF2-40B4-BE49-F238E27FC236}">
                    <a16:creationId xmlns:a16="http://schemas.microsoft.com/office/drawing/2014/main" id="{FE5CAEBA-C40F-478A-9938-E2CB24296A68}"/>
                  </a:ext>
                </a:extLst>
              </p:cNvPr>
              <p:cNvSpPr/>
              <p:nvPr/>
            </p:nvSpPr>
            <p:spPr>
              <a:xfrm>
                <a:off x="151785" y="578970"/>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5" action="ppaction://hlinksldjump"/>
                  </a:rPr>
                  <a:t>B</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1" name="Rectangle 50">
                <a:extLst>
                  <a:ext uri="{FF2B5EF4-FFF2-40B4-BE49-F238E27FC236}">
                    <a16:creationId xmlns:a16="http://schemas.microsoft.com/office/drawing/2014/main" id="{0F4FDC2B-975D-43B3-BB59-B0EBCDF76925}"/>
                  </a:ext>
                </a:extLst>
              </p:cNvPr>
              <p:cNvSpPr/>
              <p:nvPr/>
            </p:nvSpPr>
            <p:spPr>
              <a:xfrm>
                <a:off x="151785" y="1163163"/>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6" action="ppaction://hlinksldjump"/>
                  </a:rPr>
                  <a:t>C</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7" name="Rectangle 56">
                <a:extLst>
                  <a:ext uri="{FF2B5EF4-FFF2-40B4-BE49-F238E27FC236}">
                    <a16:creationId xmlns:a16="http://schemas.microsoft.com/office/drawing/2014/main" id="{8545C03B-388F-4F81-AB21-974EE92DD862}"/>
                  </a:ext>
                </a:extLst>
              </p:cNvPr>
              <p:cNvSpPr/>
              <p:nvPr/>
            </p:nvSpPr>
            <p:spPr>
              <a:xfrm>
                <a:off x="151785" y="1744941"/>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7" action="ppaction://hlinksldjump"/>
                  </a:rPr>
                  <a:t>D-E</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8" name="Rectangle 57">
                <a:extLst>
                  <a:ext uri="{FF2B5EF4-FFF2-40B4-BE49-F238E27FC236}">
                    <a16:creationId xmlns:a16="http://schemas.microsoft.com/office/drawing/2014/main" id="{D8EA7586-A8D2-4F38-A04D-AFC90336F4E6}"/>
                  </a:ext>
                </a:extLst>
              </p:cNvPr>
              <p:cNvSpPr/>
              <p:nvPr/>
            </p:nvSpPr>
            <p:spPr>
              <a:xfrm>
                <a:off x="151785" y="3486706"/>
                <a:ext cx="451142" cy="572153"/>
              </a:xfrm>
              <a:prstGeom prst="rect">
                <a:avLst/>
              </a:prstGeom>
              <a:solidFill>
                <a:srgbClr val="8BDDCD"/>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8" action="ppaction://hlinksldjump"/>
                  </a:rPr>
                  <a:t>I-L</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59" name="Rectangle 58">
                <a:extLst>
                  <a:ext uri="{FF2B5EF4-FFF2-40B4-BE49-F238E27FC236}">
                    <a16:creationId xmlns:a16="http://schemas.microsoft.com/office/drawing/2014/main" id="{1B3EAE9A-0942-46A3-BC99-89A5C32D1A1A}"/>
                  </a:ext>
                </a:extLst>
              </p:cNvPr>
              <p:cNvSpPr/>
              <p:nvPr/>
            </p:nvSpPr>
            <p:spPr>
              <a:xfrm>
                <a:off x="151785" y="2907536"/>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9" action="ppaction://hlinksldjump"/>
                  </a:rPr>
                  <a:t>F-H</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60" name="Rectangle 59">
                <a:extLst>
                  <a:ext uri="{FF2B5EF4-FFF2-40B4-BE49-F238E27FC236}">
                    <a16:creationId xmlns:a16="http://schemas.microsoft.com/office/drawing/2014/main" id="{C6FF509F-1A50-433F-B447-E6F1BAEF1C8C}"/>
                  </a:ext>
                </a:extLst>
              </p:cNvPr>
              <p:cNvSpPr/>
              <p:nvPr/>
            </p:nvSpPr>
            <p:spPr>
              <a:xfrm>
                <a:off x="151785" y="4064469"/>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10" action="ppaction://hlinksldjump"/>
                  </a:rPr>
                  <a:t>M-O</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61" name="Rectangle 60">
                <a:extLst>
                  <a:ext uri="{FF2B5EF4-FFF2-40B4-BE49-F238E27FC236}">
                    <a16:creationId xmlns:a16="http://schemas.microsoft.com/office/drawing/2014/main" id="{1B88164C-A20C-4E91-9CA3-24FCECCC2DE8}"/>
                  </a:ext>
                </a:extLst>
              </p:cNvPr>
              <p:cNvSpPr/>
              <p:nvPr/>
            </p:nvSpPr>
            <p:spPr>
              <a:xfrm>
                <a:off x="151785" y="4651757"/>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11" action="ppaction://hlinksldjump"/>
                  </a:rPr>
                  <a:t>P</a:t>
                </a:r>
                <a:endParaRPr lang="en-CA" sz="900" b="1" dirty="0">
                  <a:solidFill>
                    <a:schemeClr val="bg1">
                      <a:lumMod val="65000"/>
                    </a:schemeClr>
                  </a:solidFill>
                  <a:latin typeface="Roboto Condensed Light" panose="02000000000000000000" pitchFamily="2" charset="0"/>
                  <a:ea typeface="Roboto Condensed Light" panose="02000000000000000000" pitchFamily="2" charset="0"/>
                </a:endParaRPr>
              </a:p>
            </p:txBody>
          </p:sp>
          <p:sp>
            <p:nvSpPr>
              <p:cNvPr id="67" name="Rectangle 66">
                <a:extLst>
                  <a:ext uri="{FF2B5EF4-FFF2-40B4-BE49-F238E27FC236}">
                    <a16:creationId xmlns:a16="http://schemas.microsoft.com/office/drawing/2014/main" id="{2E33A5D3-8E82-4E2F-8ABC-AAFD557E58F1}"/>
                  </a:ext>
                </a:extLst>
              </p:cNvPr>
              <p:cNvSpPr/>
              <p:nvPr/>
            </p:nvSpPr>
            <p:spPr>
              <a:xfrm>
                <a:off x="151785" y="5230209"/>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bg1"/>
                    </a:solidFill>
                    <a:latin typeface="Roboto Condensed Light" panose="02000000000000000000" pitchFamily="2" charset="0"/>
                    <a:ea typeface="Roboto Condensed Light" panose="02000000000000000000" pitchFamily="2" charset="0"/>
                    <a:hlinkClick r:id="rId12" action="ppaction://hlinksldjump"/>
                  </a:rPr>
                  <a:t>Q-S</a:t>
                </a:r>
                <a:endParaRPr lang="en-CA" sz="900" b="1" dirty="0">
                  <a:solidFill>
                    <a:schemeClr val="bg1"/>
                  </a:solidFill>
                  <a:latin typeface="Roboto Condensed Light" panose="02000000000000000000" pitchFamily="2" charset="0"/>
                  <a:ea typeface="Roboto Condensed Light" panose="02000000000000000000" pitchFamily="2" charset="0"/>
                </a:endParaRPr>
              </a:p>
            </p:txBody>
          </p:sp>
          <p:sp>
            <p:nvSpPr>
              <p:cNvPr id="68" name="Rectangle 67">
                <a:extLst>
                  <a:ext uri="{FF2B5EF4-FFF2-40B4-BE49-F238E27FC236}">
                    <a16:creationId xmlns:a16="http://schemas.microsoft.com/office/drawing/2014/main" id="{3DD534E4-76EC-454E-B125-7F375610CCDF}"/>
                  </a:ext>
                </a:extLst>
              </p:cNvPr>
              <p:cNvSpPr/>
              <p:nvPr/>
            </p:nvSpPr>
            <p:spPr>
              <a:xfrm>
                <a:off x="151785" y="2322704"/>
                <a:ext cx="451142" cy="5721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hlinkClick r:id="rId13" action="ppaction://hlinksldjump"/>
                  </a:rPr>
                  <a:t>E</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sp>
            <p:nvSpPr>
              <p:cNvPr id="69" name="Rectangle 68">
                <a:extLst>
                  <a:ext uri="{FF2B5EF4-FFF2-40B4-BE49-F238E27FC236}">
                    <a16:creationId xmlns:a16="http://schemas.microsoft.com/office/drawing/2014/main" id="{6EE57062-45C1-4F2F-AC72-A9D691F075BD}"/>
                  </a:ext>
                </a:extLst>
              </p:cNvPr>
              <p:cNvSpPr/>
              <p:nvPr/>
            </p:nvSpPr>
            <p:spPr>
              <a:xfrm>
                <a:off x="151785" y="5807972"/>
                <a:ext cx="451142" cy="57215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900" b="1" dirty="0">
                    <a:solidFill>
                      <a:schemeClr val="tx1">
                        <a:lumMod val="75000"/>
                        <a:lumOff val="25000"/>
                      </a:schemeClr>
                    </a:solidFill>
                    <a:latin typeface="Roboto Condensed Light" panose="02000000000000000000" pitchFamily="2" charset="0"/>
                    <a:ea typeface="Roboto Condensed Light" panose="02000000000000000000" pitchFamily="2" charset="0"/>
                  </a:rPr>
                  <a:t>T-Z</a:t>
                </a:r>
                <a:endParaRPr lang="en-CA" sz="900" b="1" dirty="0">
                  <a:solidFill>
                    <a:schemeClr val="tx1">
                      <a:lumMod val="75000"/>
                      <a:lumOff val="25000"/>
                    </a:schemeClr>
                  </a:solidFill>
                  <a:latin typeface="Roboto Condensed Light" panose="02000000000000000000" pitchFamily="2" charset="0"/>
                  <a:ea typeface="Roboto Condensed Light" panose="02000000000000000000" pitchFamily="2" charset="0"/>
                </a:endParaRPr>
              </a:p>
            </p:txBody>
          </p:sp>
        </p:grpSp>
      </p:grpSp>
    </p:spTree>
    <p:extLst>
      <p:ext uri="{BB962C8B-B14F-4D97-AF65-F5344CB8AC3E}">
        <p14:creationId xmlns:p14="http://schemas.microsoft.com/office/powerpoint/2010/main" val="4211163414"/>
      </p:ext>
    </p:extLst>
  </p:cSld>
  <p:clrMapOvr>
    <a:masterClrMapping/>
  </p:clrMapOvr>
</p:sld>
</file>

<file path=ppt/theme/theme1.xml><?xml version="1.0" encoding="utf-8"?>
<a:theme xmlns:a="http://schemas.openxmlformats.org/drawingml/2006/main" name="Office Theme">
  <a:themeElements>
    <a:clrScheme name="Orbit">
      <a:dk1>
        <a:srgbClr val="000000"/>
      </a:dk1>
      <a:lt1>
        <a:srgbClr val="FFFFFF"/>
      </a:lt1>
      <a:dk2>
        <a:srgbClr val="7C9BA5"/>
      </a:dk2>
      <a:lt2>
        <a:srgbClr val="C1D0CA"/>
      </a:lt2>
      <a:accent1>
        <a:srgbClr val="F2D908"/>
      </a:accent1>
      <a:accent2>
        <a:srgbClr val="9DE61E"/>
      </a:accent2>
      <a:accent3>
        <a:srgbClr val="0D8BE6"/>
      </a:accent3>
      <a:accent4>
        <a:srgbClr val="C61B1B"/>
      </a:accent4>
      <a:accent5>
        <a:srgbClr val="E26F08"/>
      </a:accent5>
      <a:accent6>
        <a:srgbClr val="8D35D1"/>
      </a:accent6>
      <a:hlink>
        <a:srgbClr val="ECBF0B"/>
      </a:hlink>
      <a:folHlink>
        <a:srgbClr val="F4E5A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096B29C3B29141B67A7C80BDAB0281" ma:contentTypeVersion="12" ma:contentTypeDescription="Create a new document." ma:contentTypeScope="" ma:versionID="c3b028d26d04706801929d279444ee85">
  <xsd:schema xmlns:xsd="http://www.w3.org/2001/XMLSchema" xmlns:xs="http://www.w3.org/2001/XMLSchema" xmlns:p="http://schemas.microsoft.com/office/2006/metadata/properties" xmlns:ns2="f44c3299-90a8-4276-b5e0-a653ccbb8338" xmlns:ns3="73351c03-2bdc-4964-84f7-7b1614297a30" targetNamespace="http://schemas.microsoft.com/office/2006/metadata/properties" ma:root="true" ma:fieldsID="0414b9467759cdbace65413e60a569a8" ns2:_="" ns3:_="">
    <xsd:import namespace="f44c3299-90a8-4276-b5e0-a653ccbb8338"/>
    <xsd:import namespace="73351c03-2bdc-4964-84f7-7b1614297a3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EventHashCode" minOccurs="0"/>
                <xsd:element ref="ns2:MediaServiceGenerationTim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4c3299-90a8-4276-b5e0-a653ccbb83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51c03-2bdc-4964-84f7-7b1614297a30"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5E2A059-3D90-4EF3-9B98-17B9121280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4c3299-90a8-4276-b5e0-a653ccbb8338"/>
    <ds:schemaRef ds:uri="73351c03-2bdc-4964-84f7-7b1614297a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6F2769-7194-4217-93D3-3AF3A474228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FNEMasterTemplateForThemePreview.pptx</Template>
  <TotalTime>2170</TotalTime>
  <Words>2640</Words>
  <Application>Microsoft Office PowerPoint</Application>
  <PresentationFormat>On-screen Show (16:9)</PresentationFormat>
  <Paragraphs>247</Paragraphs>
  <Slides>13</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Exo Light</vt:lpstr>
      <vt:lpstr>Montserrat SemiBold</vt:lpstr>
      <vt:lpstr>Roboto Condensed Light</vt:lpstr>
      <vt:lpstr>Office Theme</vt:lpstr>
      <vt:lpstr>PowerPoint Presentation</vt:lpstr>
      <vt:lpstr>How to use this primer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Works Cited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Amos, Jemimah</cp:lastModifiedBy>
  <cp:revision>58</cp:revision>
  <cp:lastPrinted>2015-07-21T16:14:49Z</cp:lastPrinted>
  <dcterms:created xsi:type="dcterms:W3CDTF">2010-04-12T23:12:02Z</dcterms:created>
  <dcterms:modified xsi:type="dcterms:W3CDTF">2023-03-28T16:15:08Z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0x01010056096B29C3B29141B67A7C80BDAB0281</vt:lpwstr>
  </property>
  <property fmtid="{D5CDD505-2E9C-101B-9397-08002B2CF9AE}" pid="3" name="Order">
    <vt:r8>2300</vt:r8>
  </property>
  <property fmtid="{D5CDD505-2E9C-101B-9397-08002B2CF9AE}" pid="4" name="xd_ProgID">
    <vt:lpwstr/>
  </property>
  <property fmtid="{D5CDD505-2E9C-101B-9397-08002B2CF9AE}" pid="5" name="TemplateUrl">
    <vt:lpwstr/>
  </property>
</Properties>
</file>